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381" r:id="rId3"/>
    <p:sldId id="944" r:id="rId4"/>
    <p:sldId id="938" r:id="rId5"/>
    <p:sldId id="945" r:id="rId6"/>
    <p:sldId id="966" r:id="rId7"/>
    <p:sldId id="411" r:id="rId8"/>
    <p:sldId id="942" r:id="rId9"/>
    <p:sldId id="941" r:id="rId10"/>
    <p:sldId id="940" r:id="rId11"/>
    <p:sldId id="414" r:id="rId12"/>
    <p:sldId id="943" r:id="rId13"/>
    <p:sldId id="946" r:id="rId14"/>
    <p:sldId id="422" r:id="rId15"/>
    <p:sldId id="960" r:id="rId16"/>
    <p:sldId id="421" r:id="rId17"/>
    <p:sldId id="954" r:id="rId18"/>
    <p:sldId id="955" r:id="rId19"/>
    <p:sldId id="952" r:id="rId20"/>
    <p:sldId id="961" r:id="rId21"/>
    <p:sldId id="416" r:id="rId22"/>
    <p:sldId id="962" r:id="rId23"/>
    <p:sldId id="963" r:id="rId24"/>
    <p:sldId id="420" r:id="rId25"/>
    <p:sldId id="964" r:id="rId26"/>
    <p:sldId id="965" r:id="rId27"/>
    <p:sldId id="419" r:id="rId28"/>
    <p:sldId id="956" r:id="rId29"/>
    <p:sldId id="417" r:id="rId30"/>
    <p:sldId id="958" r:id="rId31"/>
    <p:sldId id="418" r:id="rId32"/>
    <p:sldId id="959" r:id="rId33"/>
    <p:sldId id="423"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17D686-B236-497B-A901-F7097E512823}" v="48" dt="2022-10-27T11:38:26.513"/>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56" autoAdjust="0"/>
  </p:normalViewPr>
  <p:slideViewPr>
    <p:cSldViewPr>
      <p:cViewPr varScale="1">
        <p:scale>
          <a:sx n="124" d="100"/>
          <a:sy n="124" d="100"/>
        </p:scale>
        <p:origin x="84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421AB7-3804-48C6-870D-858BDDDF3ED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i-FI"/>
        </a:p>
      </dgm:t>
    </dgm:pt>
    <dgm:pt modelId="{5EEEA5F5-588D-4203-B24E-80A86EAFEDC9}">
      <dgm:prSet phldrT="[Teksti]"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ea typeface="Calibri" panose="020F0502020204030204" pitchFamily="34" charset="0"/>
              <a:cs typeface="Times New Roman" panose="02020603050405020304" pitchFamily="18" charset="0"/>
            </a:rPr>
            <a:t>Uudet innovaatiot opetuksen saralla</a:t>
          </a:r>
          <a:endParaRPr lang="fi-FI" sz="1600" b="0" cap="none" spc="0" dirty="0">
            <a:ln w="0"/>
            <a:solidFill>
              <a:schemeClr val="accent1"/>
            </a:solidFill>
            <a:effectLst>
              <a:outerShdw blurRad="38100" dist="25400" dir="5400000" algn="ctr" rotWithShape="0">
                <a:srgbClr val="6E747A">
                  <a:alpha val="43000"/>
                </a:srgbClr>
              </a:outerShdw>
            </a:effectLst>
          </a:endParaRPr>
        </a:p>
      </dgm:t>
    </dgm:pt>
    <dgm:pt modelId="{3FF0254F-E9F8-442C-ADEE-E894F2FC43E3}" type="parTrans" cxnId="{835C1B06-8E60-499C-B828-4927237FDBED}">
      <dgm:prSet/>
      <dgm:spPr/>
      <dgm:t>
        <a:bodyPr/>
        <a:lstStyle/>
        <a:p>
          <a:endParaRPr lang="fi-FI"/>
        </a:p>
      </dgm:t>
    </dgm:pt>
    <dgm:pt modelId="{1FC81131-2717-4C36-8468-0F9698BE6A85}" type="sibTrans" cxnId="{835C1B06-8E60-499C-B828-4927237FDBED}">
      <dgm:prSet/>
      <dgm:spPr/>
      <dgm:t>
        <a:bodyPr/>
        <a:lstStyle/>
        <a:p>
          <a:endParaRPr lang="fi-FI"/>
        </a:p>
      </dgm:t>
    </dgm:pt>
    <dgm:pt modelId="{907AE730-191A-46D0-B336-7715442478F3}">
      <dgm:prSet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ea typeface="Calibri" panose="020F0502020204030204" pitchFamily="34" charset="0"/>
              <a:cs typeface="Times New Roman" panose="02020603050405020304" pitchFamily="18" charset="0"/>
            </a:rPr>
            <a:t>Alueellisen yritys- ja erityisosaamisen tunnistaminen ja kehittäminen</a:t>
          </a:r>
          <a:endPar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endParaRPr>
        </a:p>
      </dgm:t>
    </dgm:pt>
    <dgm:pt modelId="{B47F67DA-BEEC-4D75-AFF1-60AA44F9DFF7}" type="parTrans" cxnId="{5AE57ADF-3F56-4B63-9CAF-3C52C613EE29}">
      <dgm:prSet/>
      <dgm:spPr/>
      <dgm:t>
        <a:bodyPr/>
        <a:lstStyle/>
        <a:p>
          <a:endParaRPr lang="fi-FI"/>
        </a:p>
      </dgm:t>
    </dgm:pt>
    <dgm:pt modelId="{F2C4857F-9645-466B-BAE9-0E9E73517B4A}" type="sibTrans" cxnId="{5AE57ADF-3F56-4B63-9CAF-3C52C613EE29}">
      <dgm:prSet/>
      <dgm:spPr/>
      <dgm:t>
        <a:bodyPr/>
        <a:lstStyle/>
        <a:p>
          <a:endParaRPr lang="fi-FI"/>
        </a:p>
      </dgm:t>
    </dgm:pt>
    <dgm:pt modelId="{C5BB0345-F208-4BD9-9526-394A6CE3497A}">
      <dgm:prSet phldrT="[Teksti]"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Kuntataloudesta huolehtiminen</a:t>
          </a:r>
        </a:p>
      </dgm:t>
    </dgm:pt>
    <dgm:pt modelId="{243F4F88-8498-451D-AF84-13410FF7311F}" type="parTrans" cxnId="{21C83F14-8FE7-4616-BF9E-8F6C59AC9862}">
      <dgm:prSet/>
      <dgm:spPr/>
      <dgm:t>
        <a:bodyPr/>
        <a:lstStyle/>
        <a:p>
          <a:endParaRPr lang="fi-FI"/>
        </a:p>
      </dgm:t>
    </dgm:pt>
    <dgm:pt modelId="{AFD660B2-B526-4FA8-987F-8A1334E6A4CE}" type="sibTrans" cxnId="{21C83F14-8FE7-4616-BF9E-8F6C59AC9862}">
      <dgm:prSet/>
      <dgm:spPr/>
      <dgm:t>
        <a:bodyPr/>
        <a:lstStyle/>
        <a:p>
          <a:endParaRPr lang="fi-FI"/>
        </a:p>
      </dgm:t>
    </dgm:pt>
    <dgm:pt modelId="{13F8D1A2-CA32-45FD-A223-63C63786F634}">
      <dgm:prSet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Matkailuun panostaminen</a:t>
          </a:r>
        </a:p>
      </dgm:t>
    </dgm:pt>
    <dgm:pt modelId="{1BEC378D-4A32-466A-B00B-5BBF5B4EAE03}" type="parTrans" cxnId="{338A738E-FC87-4A95-A157-08807B2468D7}">
      <dgm:prSet/>
      <dgm:spPr/>
      <dgm:t>
        <a:bodyPr/>
        <a:lstStyle/>
        <a:p>
          <a:endParaRPr lang="fi-FI"/>
        </a:p>
      </dgm:t>
    </dgm:pt>
    <dgm:pt modelId="{650A2C3B-0012-4A6F-ADD0-3096B3D88F11}" type="sibTrans" cxnId="{338A738E-FC87-4A95-A157-08807B2468D7}">
      <dgm:prSet/>
      <dgm:spPr/>
      <dgm:t>
        <a:bodyPr/>
        <a:lstStyle/>
        <a:p>
          <a:endParaRPr lang="fi-FI"/>
        </a:p>
      </dgm:t>
    </dgm:pt>
    <dgm:pt modelId="{77414C07-C3B3-455C-A58D-52A3532397F7}">
      <dgm:prSet phldrT="[Teksti]"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Kuntalaisten hyvinvoinnista huolehtiminen</a:t>
          </a:r>
        </a:p>
      </dgm:t>
    </dgm:pt>
    <dgm:pt modelId="{433CA8A4-1CF5-41A5-9B9F-8E2C40A28FA8}" type="parTrans" cxnId="{AF253435-5AC3-4FED-B5A6-92088B4AB233}">
      <dgm:prSet/>
      <dgm:spPr/>
      <dgm:t>
        <a:bodyPr/>
        <a:lstStyle/>
        <a:p>
          <a:endParaRPr lang="fi-FI"/>
        </a:p>
      </dgm:t>
    </dgm:pt>
    <dgm:pt modelId="{B36C3099-C21B-4417-8493-F5FA6D065D2F}" type="sibTrans" cxnId="{AF253435-5AC3-4FED-B5A6-92088B4AB233}">
      <dgm:prSet/>
      <dgm:spPr/>
      <dgm:t>
        <a:bodyPr/>
        <a:lstStyle/>
        <a:p>
          <a:endParaRPr lang="fi-FI"/>
        </a:p>
      </dgm:t>
    </dgm:pt>
    <dgm:pt modelId="{C56BE3B2-F3A5-4102-80CA-B1304299D54F}">
      <dgm:prSet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Monipaikkaisuuden edistäminen</a:t>
          </a:r>
        </a:p>
      </dgm:t>
    </dgm:pt>
    <dgm:pt modelId="{E394E1C6-CC94-4266-9E26-E9F179FBCBAD}" type="parTrans" cxnId="{4884C2BE-ECB3-4251-8978-57B874176B96}">
      <dgm:prSet/>
      <dgm:spPr/>
      <dgm:t>
        <a:bodyPr/>
        <a:lstStyle/>
        <a:p>
          <a:endParaRPr lang="fi-FI"/>
        </a:p>
      </dgm:t>
    </dgm:pt>
    <dgm:pt modelId="{9D77EA0A-A908-4F06-8EE9-401631AF1842}" type="sibTrans" cxnId="{4884C2BE-ECB3-4251-8978-57B874176B96}">
      <dgm:prSet/>
      <dgm:spPr/>
      <dgm:t>
        <a:bodyPr/>
        <a:lstStyle/>
        <a:p>
          <a:endParaRPr lang="fi-FI"/>
        </a:p>
      </dgm:t>
    </dgm:pt>
    <dgm:pt modelId="{382D1327-D94C-43C7-BCBD-30B7AB5D751F}">
      <dgm:prSet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Energiainvestoinneista elinvoimaa</a:t>
          </a:r>
        </a:p>
      </dgm:t>
    </dgm:pt>
    <dgm:pt modelId="{30B6C977-5F73-41BC-9A04-5FE4B7C82100}" type="parTrans" cxnId="{45AD76C9-DC93-4018-82DC-8B700B86B07E}">
      <dgm:prSet/>
      <dgm:spPr/>
      <dgm:t>
        <a:bodyPr/>
        <a:lstStyle/>
        <a:p>
          <a:endParaRPr lang="fi-FI"/>
        </a:p>
      </dgm:t>
    </dgm:pt>
    <dgm:pt modelId="{A440D7C3-0E83-4060-B438-F0D9BBCFE19D}" type="sibTrans" cxnId="{45AD76C9-DC93-4018-82DC-8B700B86B07E}">
      <dgm:prSet/>
      <dgm:spPr/>
      <dgm:t>
        <a:bodyPr/>
        <a:lstStyle/>
        <a:p>
          <a:endParaRPr lang="fi-FI"/>
        </a:p>
      </dgm:t>
    </dgm:pt>
    <dgm:pt modelId="{074F0C4F-724E-45D4-A7C4-1A311A35E050}">
      <dgm:prSet phldrT="[Teksti]" custT="1"/>
      <dgm:spPr>
        <a:solidFill>
          <a:schemeClr val="tx2">
            <a:lumMod val="40000"/>
            <a:lumOff val="60000"/>
          </a:schemeClr>
        </a:solidFill>
      </dgm:spPr>
      <dgm:t>
        <a:bodyPr/>
        <a:lstStyle/>
        <a:p>
          <a:r>
            <a:rPr lang="fi-FI" sz="1600" b="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Ihmisen kokoinen Kihniö</a:t>
          </a:r>
          <a:endParaRPr lang="fi-FI" sz="1600" dirty="0">
            <a:solidFill>
              <a:srgbClr val="FFC000"/>
            </a:solidFill>
          </a:endParaRPr>
        </a:p>
      </dgm:t>
    </dgm:pt>
    <dgm:pt modelId="{D6957EDF-A535-4F6A-8B7C-824785E87957}" type="parTrans" cxnId="{7AE8230E-21D4-48F4-A152-89D6681DEAA2}">
      <dgm:prSet/>
      <dgm:spPr/>
      <dgm:t>
        <a:bodyPr/>
        <a:lstStyle/>
        <a:p>
          <a:endParaRPr lang="fi-FI"/>
        </a:p>
      </dgm:t>
    </dgm:pt>
    <dgm:pt modelId="{21EEE1CC-A552-4BD4-8D24-6BDBC90E0B05}" type="sibTrans" cxnId="{7AE8230E-21D4-48F4-A152-89D6681DEAA2}">
      <dgm:prSet/>
      <dgm:spPr/>
      <dgm:t>
        <a:bodyPr/>
        <a:lstStyle/>
        <a:p>
          <a:endParaRPr lang="fi-FI"/>
        </a:p>
      </dgm:t>
    </dgm:pt>
    <dgm:pt modelId="{C9ED7C09-605A-4CB6-8E79-72B96EFA2533}" type="pres">
      <dgm:prSet presAssocID="{14421AB7-3804-48C6-870D-858BDDDF3ED3}" presName="linear" presStyleCnt="0">
        <dgm:presLayoutVars>
          <dgm:dir/>
          <dgm:animLvl val="lvl"/>
          <dgm:resizeHandles val="exact"/>
        </dgm:presLayoutVars>
      </dgm:prSet>
      <dgm:spPr/>
      <dgm:t>
        <a:bodyPr/>
        <a:lstStyle/>
        <a:p>
          <a:endParaRPr lang="fi-FI"/>
        </a:p>
      </dgm:t>
    </dgm:pt>
    <dgm:pt modelId="{18618316-59F7-46F4-A8DA-C052E5A7911C}" type="pres">
      <dgm:prSet presAssocID="{5EEEA5F5-588D-4203-B24E-80A86EAFEDC9}" presName="parentLin" presStyleCnt="0"/>
      <dgm:spPr/>
    </dgm:pt>
    <dgm:pt modelId="{7FBFEB01-B628-484B-8C94-D3BB0D765F0A}" type="pres">
      <dgm:prSet presAssocID="{5EEEA5F5-588D-4203-B24E-80A86EAFEDC9}" presName="parentLeftMargin" presStyleLbl="node1" presStyleIdx="0" presStyleCnt="8"/>
      <dgm:spPr/>
      <dgm:t>
        <a:bodyPr/>
        <a:lstStyle/>
        <a:p>
          <a:endParaRPr lang="fi-FI"/>
        </a:p>
      </dgm:t>
    </dgm:pt>
    <dgm:pt modelId="{7658DA95-C5E9-4EED-B9C0-77648105FE81}" type="pres">
      <dgm:prSet presAssocID="{5EEEA5F5-588D-4203-B24E-80A86EAFEDC9}" presName="parentText" presStyleLbl="node1" presStyleIdx="0" presStyleCnt="8" custScaleX="175586" custRadScaleRad="96857" custRadScaleInc="-16599">
        <dgm:presLayoutVars>
          <dgm:chMax val="0"/>
          <dgm:bulletEnabled val="1"/>
        </dgm:presLayoutVars>
      </dgm:prSet>
      <dgm:spPr/>
      <dgm:t>
        <a:bodyPr/>
        <a:lstStyle/>
        <a:p>
          <a:endParaRPr lang="fi-FI"/>
        </a:p>
      </dgm:t>
    </dgm:pt>
    <dgm:pt modelId="{70C18DB0-FA55-4C3D-BFA3-D07B1769C62B}" type="pres">
      <dgm:prSet presAssocID="{5EEEA5F5-588D-4203-B24E-80A86EAFEDC9}" presName="negativeSpace" presStyleCnt="0"/>
      <dgm:spPr/>
    </dgm:pt>
    <dgm:pt modelId="{8146D833-842F-42CC-B111-F613D071C094}" type="pres">
      <dgm:prSet presAssocID="{5EEEA5F5-588D-4203-B24E-80A86EAFEDC9}" presName="childText" presStyleLbl="conFgAcc1" presStyleIdx="0" presStyleCnt="8">
        <dgm:presLayoutVars>
          <dgm:bulletEnabled val="1"/>
        </dgm:presLayoutVars>
      </dgm:prSet>
      <dgm:spPr/>
    </dgm:pt>
    <dgm:pt modelId="{E1681388-17BD-492B-8FEC-7CB1856F0D80}" type="pres">
      <dgm:prSet presAssocID="{1FC81131-2717-4C36-8468-0F9698BE6A85}" presName="spaceBetweenRectangles" presStyleCnt="0"/>
      <dgm:spPr/>
    </dgm:pt>
    <dgm:pt modelId="{3D2CBEC8-49D6-45F6-9C72-21607B4B77D8}" type="pres">
      <dgm:prSet presAssocID="{907AE730-191A-46D0-B336-7715442478F3}" presName="parentLin" presStyleCnt="0"/>
      <dgm:spPr/>
    </dgm:pt>
    <dgm:pt modelId="{3336C534-5773-4A55-A4A8-545F39CD9DA3}" type="pres">
      <dgm:prSet presAssocID="{907AE730-191A-46D0-B336-7715442478F3}" presName="parentLeftMargin" presStyleLbl="node1" presStyleIdx="0" presStyleCnt="8"/>
      <dgm:spPr/>
      <dgm:t>
        <a:bodyPr/>
        <a:lstStyle/>
        <a:p>
          <a:endParaRPr lang="fi-FI"/>
        </a:p>
      </dgm:t>
    </dgm:pt>
    <dgm:pt modelId="{BD8DBFA4-B1EE-43CF-A86F-F128FAE79721}" type="pres">
      <dgm:prSet presAssocID="{907AE730-191A-46D0-B336-7715442478F3}" presName="parentText" presStyleLbl="node1" presStyleIdx="1" presStyleCnt="8" custScaleX="142857" custScaleY="133804">
        <dgm:presLayoutVars>
          <dgm:chMax val="0"/>
          <dgm:bulletEnabled val="1"/>
        </dgm:presLayoutVars>
      </dgm:prSet>
      <dgm:spPr/>
      <dgm:t>
        <a:bodyPr/>
        <a:lstStyle/>
        <a:p>
          <a:endParaRPr lang="fi-FI"/>
        </a:p>
      </dgm:t>
    </dgm:pt>
    <dgm:pt modelId="{790E23D1-9CBC-43D9-9BC0-56B44E86326C}" type="pres">
      <dgm:prSet presAssocID="{907AE730-191A-46D0-B336-7715442478F3}" presName="negativeSpace" presStyleCnt="0"/>
      <dgm:spPr/>
    </dgm:pt>
    <dgm:pt modelId="{AA8EBD2A-A51C-433A-B979-DB181AE16BBE}" type="pres">
      <dgm:prSet presAssocID="{907AE730-191A-46D0-B336-7715442478F3}" presName="childText" presStyleLbl="conFgAcc1" presStyleIdx="1" presStyleCnt="8">
        <dgm:presLayoutVars>
          <dgm:bulletEnabled val="1"/>
        </dgm:presLayoutVars>
      </dgm:prSet>
      <dgm:spPr/>
    </dgm:pt>
    <dgm:pt modelId="{74A39620-8884-4F0E-AAAC-D445E451518B}" type="pres">
      <dgm:prSet presAssocID="{F2C4857F-9645-466B-BAE9-0E9E73517B4A}" presName="spaceBetweenRectangles" presStyleCnt="0"/>
      <dgm:spPr/>
    </dgm:pt>
    <dgm:pt modelId="{8755DDCD-E684-44CB-A3B2-1443F8682E26}" type="pres">
      <dgm:prSet presAssocID="{C5BB0345-F208-4BD9-9526-394A6CE3497A}" presName="parentLin" presStyleCnt="0"/>
      <dgm:spPr/>
    </dgm:pt>
    <dgm:pt modelId="{D7A401B1-54C6-4690-811C-C4DDB29B73AD}" type="pres">
      <dgm:prSet presAssocID="{C5BB0345-F208-4BD9-9526-394A6CE3497A}" presName="parentLeftMargin" presStyleLbl="node1" presStyleIdx="1" presStyleCnt="8"/>
      <dgm:spPr/>
      <dgm:t>
        <a:bodyPr/>
        <a:lstStyle/>
        <a:p>
          <a:endParaRPr lang="fi-FI"/>
        </a:p>
      </dgm:t>
    </dgm:pt>
    <dgm:pt modelId="{2812A438-86FB-43A9-983E-A7110366C418}" type="pres">
      <dgm:prSet presAssocID="{C5BB0345-F208-4BD9-9526-394A6CE3497A}" presName="parentText" presStyleLbl="node1" presStyleIdx="2" presStyleCnt="8" custScaleX="137037">
        <dgm:presLayoutVars>
          <dgm:chMax val="0"/>
          <dgm:bulletEnabled val="1"/>
        </dgm:presLayoutVars>
      </dgm:prSet>
      <dgm:spPr/>
      <dgm:t>
        <a:bodyPr/>
        <a:lstStyle/>
        <a:p>
          <a:endParaRPr lang="fi-FI"/>
        </a:p>
      </dgm:t>
    </dgm:pt>
    <dgm:pt modelId="{CDF6821C-434A-420E-98C1-A8E744938873}" type="pres">
      <dgm:prSet presAssocID="{C5BB0345-F208-4BD9-9526-394A6CE3497A}" presName="negativeSpace" presStyleCnt="0"/>
      <dgm:spPr/>
    </dgm:pt>
    <dgm:pt modelId="{2BCECF93-B56D-4A10-A6C4-DA85A0860E6B}" type="pres">
      <dgm:prSet presAssocID="{C5BB0345-F208-4BD9-9526-394A6CE3497A}" presName="childText" presStyleLbl="conFgAcc1" presStyleIdx="2" presStyleCnt="8">
        <dgm:presLayoutVars>
          <dgm:bulletEnabled val="1"/>
        </dgm:presLayoutVars>
      </dgm:prSet>
      <dgm:spPr/>
    </dgm:pt>
    <dgm:pt modelId="{FE875200-70B2-492D-B57D-F13B1755265E}" type="pres">
      <dgm:prSet presAssocID="{AFD660B2-B526-4FA8-987F-8A1334E6A4CE}" presName="spaceBetweenRectangles" presStyleCnt="0"/>
      <dgm:spPr/>
    </dgm:pt>
    <dgm:pt modelId="{64059FBC-5BD0-49EA-9F47-284D4FDE258F}" type="pres">
      <dgm:prSet presAssocID="{13F8D1A2-CA32-45FD-A223-63C63786F634}" presName="parentLin" presStyleCnt="0"/>
      <dgm:spPr/>
    </dgm:pt>
    <dgm:pt modelId="{9C6A36A4-92DF-4D6A-AC10-97A7F6151D60}" type="pres">
      <dgm:prSet presAssocID="{13F8D1A2-CA32-45FD-A223-63C63786F634}" presName="parentLeftMargin" presStyleLbl="node1" presStyleIdx="2" presStyleCnt="8"/>
      <dgm:spPr/>
      <dgm:t>
        <a:bodyPr/>
        <a:lstStyle/>
        <a:p>
          <a:endParaRPr lang="fi-FI"/>
        </a:p>
      </dgm:t>
    </dgm:pt>
    <dgm:pt modelId="{823C1707-6626-433B-9B95-389A8BA5AFB5}" type="pres">
      <dgm:prSet presAssocID="{13F8D1A2-CA32-45FD-A223-63C63786F634}" presName="parentText" presStyleLbl="node1" presStyleIdx="3" presStyleCnt="8" custScaleX="142328">
        <dgm:presLayoutVars>
          <dgm:chMax val="0"/>
          <dgm:bulletEnabled val="1"/>
        </dgm:presLayoutVars>
      </dgm:prSet>
      <dgm:spPr/>
      <dgm:t>
        <a:bodyPr/>
        <a:lstStyle/>
        <a:p>
          <a:endParaRPr lang="fi-FI"/>
        </a:p>
      </dgm:t>
    </dgm:pt>
    <dgm:pt modelId="{E5A37F51-1B3E-45EB-A09D-AD3B1DDAAC9E}" type="pres">
      <dgm:prSet presAssocID="{13F8D1A2-CA32-45FD-A223-63C63786F634}" presName="negativeSpace" presStyleCnt="0"/>
      <dgm:spPr/>
    </dgm:pt>
    <dgm:pt modelId="{10974EA8-CB9E-4DCC-9BCB-0747AE35BE50}" type="pres">
      <dgm:prSet presAssocID="{13F8D1A2-CA32-45FD-A223-63C63786F634}" presName="childText" presStyleLbl="conFgAcc1" presStyleIdx="3" presStyleCnt="8">
        <dgm:presLayoutVars>
          <dgm:bulletEnabled val="1"/>
        </dgm:presLayoutVars>
      </dgm:prSet>
      <dgm:spPr/>
    </dgm:pt>
    <dgm:pt modelId="{B9E0E9BF-789E-44DC-9F2A-AE3990672C48}" type="pres">
      <dgm:prSet presAssocID="{650A2C3B-0012-4A6F-ADD0-3096B3D88F11}" presName="spaceBetweenRectangles" presStyleCnt="0"/>
      <dgm:spPr/>
    </dgm:pt>
    <dgm:pt modelId="{91CC9A13-4BC1-4B10-BB3C-B657AF7F08E7}" type="pres">
      <dgm:prSet presAssocID="{77414C07-C3B3-455C-A58D-52A3532397F7}" presName="parentLin" presStyleCnt="0"/>
      <dgm:spPr/>
    </dgm:pt>
    <dgm:pt modelId="{10FB5235-02E7-4A1E-BC05-44C78088EF32}" type="pres">
      <dgm:prSet presAssocID="{77414C07-C3B3-455C-A58D-52A3532397F7}" presName="parentLeftMargin" presStyleLbl="node1" presStyleIdx="3" presStyleCnt="8"/>
      <dgm:spPr/>
      <dgm:t>
        <a:bodyPr/>
        <a:lstStyle/>
        <a:p>
          <a:endParaRPr lang="fi-FI"/>
        </a:p>
      </dgm:t>
    </dgm:pt>
    <dgm:pt modelId="{B0351D39-4ED6-4397-BD9C-19A382ABB897}" type="pres">
      <dgm:prSet presAssocID="{77414C07-C3B3-455C-A58D-52A3532397F7}" presName="parentText" presStyleLbl="node1" presStyleIdx="4" presStyleCnt="8" custScaleX="142857">
        <dgm:presLayoutVars>
          <dgm:chMax val="0"/>
          <dgm:bulletEnabled val="1"/>
        </dgm:presLayoutVars>
      </dgm:prSet>
      <dgm:spPr/>
      <dgm:t>
        <a:bodyPr/>
        <a:lstStyle/>
        <a:p>
          <a:endParaRPr lang="fi-FI"/>
        </a:p>
      </dgm:t>
    </dgm:pt>
    <dgm:pt modelId="{70FC29D1-1D31-449E-AB43-F708ECF14F48}" type="pres">
      <dgm:prSet presAssocID="{77414C07-C3B3-455C-A58D-52A3532397F7}" presName="negativeSpace" presStyleCnt="0"/>
      <dgm:spPr/>
    </dgm:pt>
    <dgm:pt modelId="{28A4BDDA-56F6-4FDF-A192-1207E9CB573D}" type="pres">
      <dgm:prSet presAssocID="{77414C07-C3B3-455C-A58D-52A3532397F7}" presName="childText" presStyleLbl="conFgAcc1" presStyleIdx="4" presStyleCnt="8">
        <dgm:presLayoutVars>
          <dgm:bulletEnabled val="1"/>
        </dgm:presLayoutVars>
      </dgm:prSet>
      <dgm:spPr/>
    </dgm:pt>
    <dgm:pt modelId="{119A8213-7A45-47EE-9E64-900934702350}" type="pres">
      <dgm:prSet presAssocID="{B36C3099-C21B-4417-8493-F5FA6D065D2F}" presName="spaceBetweenRectangles" presStyleCnt="0"/>
      <dgm:spPr/>
    </dgm:pt>
    <dgm:pt modelId="{77196D34-8B01-4E7C-952F-5757FD9A91A1}" type="pres">
      <dgm:prSet presAssocID="{C56BE3B2-F3A5-4102-80CA-B1304299D54F}" presName="parentLin" presStyleCnt="0"/>
      <dgm:spPr/>
    </dgm:pt>
    <dgm:pt modelId="{752298C6-9988-48CE-B1C8-AC7D1FF66E48}" type="pres">
      <dgm:prSet presAssocID="{C56BE3B2-F3A5-4102-80CA-B1304299D54F}" presName="parentLeftMargin" presStyleLbl="node1" presStyleIdx="4" presStyleCnt="8"/>
      <dgm:spPr/>
      <dgm:t>
        <a:bodyPr/>
        <a:lstStyle/>
        <a:p>
          <a:endParaRPr lang="fi-FI"/>
        </a:p>
      </dgm:t>
    </dgm:pt>
    <dgm:pt modelId="{DE04E2F8-10E4-4B15-BBAF-F5CC42F4A22C}" type="pres">
      <dgm:prSet presAssocID="{C56BE3B2-F3A5-4102-80CA-B1304299D54F}" presName="parentText" presStyleLbl="node1" presStyleIdx="5" presStyleCnt="8" custScaleX="142857">
        <dgm:presLayoutVars>
          <dgm:chMax val="0"/>
          <dgm:bulletEnabled val="1"/>
        </dgm:presLayoutVars>
      </dgm:prSet>
      <dgm:spPr/>
      <dgm:t>
        <a:bodyPr/>
        <a:lstStyle/>
        <a:p>
          <a:endParaRPr lang="fi-FI"/>
        </a:p>
      </dgm:t>
    </dgm:pt>
    <dgm:pt modelId="{3BB83915-1DF2-4153-B30D-F78ABD62DB71}" type="pres">
      <dgm:prSet presAssocID="{C56BE3B2-F3A5-4102-80CA-B1304299D54F}" presName="negativeSpace" presStyleCnt="0"/>
      <dgm:spPr/>
    </dgm:pt>
    <dgm:pt modelId="{9B01536D-456D-481F-92EE-362B35F8DDAB}" type="pres">
      <dgm:prSet presAssocID="{C56BE3B2-F3A5-4102-80CA-B1304299D54F}" presName="childText" presStyleLbl="conFgAcc1" presStyleIdx="5" presStyleCnt="8">
        <dgm:presLayoutVars>
          <dgm:bulletEnabled val="1"/>
        </dgm:presLayoutVars>
      </dgm:prSet>
      <dgm:spPr/>
    </dgm:pt>
    <dgm:pt modelId="{4E692EB1-E750-4686-89D8-5F9CF8C5B78D}" type="pres">
      <dgm:prSet presAssocID="{9D77EA0A-A908-4F06-8EE9-401631AF1842}" presName="spaceBetweenRectangles" presStyleCnt="0"/>
      <dgm:spPr/>
    </dgm:pt>
    <dgm:pt modelId="{BD4C81C6-0860-4C4A-A9D5-A0DB6265B1D9}" type="pres">
      <dgm:prSet presAssocID="{382D1327-D94C-43C7-BCBD-30B7AB5D751F}" presName="parentLin" presStyleCnt="0"/>
      <dgm:spPr/>
    </dgm:pt>
    <dgm:pt modelId="{070CBF8C-8900-4597-AB66-7E3B30769E13}" type="pres">
      <dgm:prSet presAssocID="{382D1327-D94C-43C7-BCBD-30B7AB5D751F}" presName="parentLeftMargin" presStyleLbl="node1" presStyleIdx="5" presStyleCnt="8"/>
      <dgm:spPr/>
      <dgm:t>
        <a:bodyPr/>
        <a:lstStyle/>
        <a:p>
          <a:endParaRPr lang="fi-FI"/>
        </a:p>
      </dgm:t>
    </dgm:pt>
    <dgm:pt modelId="{25796485-1E73-4B08-827B-6A2FA49B0CB8}" type="pres">
      <dgm:prSet presAssocID="{382D1327-D94C-43C7-BCBD-30B7AB5D751F}" presName="parentText" presStyleLbl="node1" presStyleIdx="6" presStyleCnt="8" custScaleX="139683">
        <dgm:presLayoutVars>
          <dgm:chMax val="0"/>
          <dgm:bulletEnabled val="1"/>
        </dgm:presLayoutVars>
      </dgm:prSet>
      <dgm:spPr/>
      <dgm:t>
        <a:bodyPr/>
        <a:lstStyle/>
        <a:p>
          <a:endParaRPr lang="fi-FI"/>
        </a:p>
      </dgm:t>
    </dgm:pt>
    <dgm:pt modelId="{509170D8-17A4-475E-BF69-0D75D2B8D29F}" type="pres">
      <dgm:prSet presAssocID="{382D1327-D94C-43C7-BCBD-30B7AB5D751F}" presName="negativeSpace" presStyleCnt="0"/>
      <dgm:spPr/>
    </dgm:pt>
    <dgm:pt modelId="{617E5BAA-82EB-4955-9436-1B358D18737A}" type="pres">
      <dgm:prSet presAssocID="{382D1327-D94C-43C7-BCBD-30B7AB5D751F}" presName="childText" presStyleLbl="conFgAcc1" presStyleIdx="6" presStyleCnt="8">
        <dgm:presLayoutVars>
          <dgm:bulletEnabled val="1"/>
        </dgm:presLayoutVars>
      </dgm:prSet>
      <dgm:spPr/>
    </dgm:pt>
    <dgm:pt modelId="{25AC0CBE-DA85-41E4-A114-A1EAA0040B88}" type="pres">
      <dgm:prSet presAssocID="{A440D7C3-0E83-4060-B438-F0D9BBCFE19D}" presName="spaceBetweenRectangles" presStyleCnt="0"/>
      <dgm:spPr/>
    </dgm:pt>
    <dgm:pt modelId="{EBDABEE0-FD9D-4375-8410-363F6A6735A8}" type="pres">
      <dgm:prSet presAssocID="{074F0C4F-724E-45D4-A7C4-1A311A35E050}" presName="parentLin" presStyleCnt="0"/>
      <dgm:spPr/>
    </dgm:pt>
    <dgm:pt modelId="{B0FAEBB9-56C8-4B63-A629-8FAF7460E380}" type="pres">
      <dgm:prSet presAssocID="{074F0C4F-724E-45D4-A7C4-1A311A35E050}" presName="parentLeftMargin" presStyleLbl="node1" presStyleIdx="6" presStyleCnt="8"/>
      <dgm:spPr/>
      <dgm:t>
        <a:bodyPr/>
        <a:lstStyle/>
        <a:p>
          <a:endParaRPr lang="fi-FI"/>
        </a:p>
      </dgm:t>
    </dgm:pt>
    <dgm:pt modelId="{101A14D4-000A-4085-A759-AB42D46BF9DC}" type="pres">
      <dgm:prSet presAssocID="{074F0C4F-724E-45D4-A7C4-1A311A35E050}" presName="parentText" presStyleLbl="node1" presStyleIdx="7" presStyleCnt="8" custScaleX="142857">
        <dgm:presLayoutVars>
          <dgm:chMax val="0"/>
          <dgm:bulletEnabled val="1"/>
        </dgm:presLayoutVars>
      </dgm:prSet>
      <dgm:spPr/>
      <dgm:t>
        <a:bodyPr/>
        <a:lstStyle/>
        <a:p>
          <a:endParaRPr lang="fi-FI"/>
        </a:p>
      </dgm:t>
    </dgm:pt>
    <dgm:pt modelId="{B83E73CE-85A2-4F8B-A490-203FC1A45B34}" type="pres">
      <dgm:prSet presAssocID="{074F0C4F-724E-45D4-A7C4-1A311A35E050}" presName="negativeSpace" presStyleCnt="0"/>
      <dgm:spPr/>
    </dgm:pt>
    <dgm:pt modelId="{2A587A53-5994-4363-AEBE-764902C5FAAC}" type="pres">
      <dgm:prSet presAssocID="{074F0C4F-724E-45D4-A7C4-1A311A35E050}" presName="childText" presStyleLbl="conFgAcc1" presStyleIdx="7" presStyleCnt="8">
        <dgm:presLayoutVars>
          <dgm:bulletEnabled val="1"/>
        </dgm:presLayoutVars>
      </dgm:prSet>
      <dgm:spPr/>
    </dgm:pt>
  </dgm:ptLst>
  <dgm:cxnLst>
    <dgm:cxn modelId="{8A98EDFC-69CA-41AC-93EE-783AE14BF372}" type="presOf" srcId="{77414C07-C3B3-455C-A58D-52A3532397F7}" destId="{10FB5235-02E7-4A1E-BC05-44C78088EF32}" srcOrd="0" destOrd="0" presId="urn:microsoft.com/office/officeart/2005/8/layout/list1"/>
    <dgm:cxn modelId="{3A22C01C-03A9-46B1-B02A-C88273FC6272}" type="presOf" srcId="{C5BB0345-F208-4BD9-9526-394A6CE3497A}" destId="{D7A401B1-54C6-4690-811C-C4DDB29B73AD}" srcOrd="0" destOrd="0" presId="urn:microsoft.com/office/officeart/2005/8/layout/list1"/>
    <dgm:cxn modelId="{6CB0E585-82A4-4A84-85D0-55C22DEC86FC}" type="presOf" srcId="{907AE730-191A-46D0-B336-7715442478F3}" destId="{3336C534-5773-4A55-A4A8-545F39CD9DA3}" srcOrd="0" destOrd="0" presId="urn:microsoft.com/office/officeart/2005/8/layout/list1"/>
    <dgm:cxn modelId="{5713834C-033D-46D6-9B9C-04F892232253}" type="presOf" srcId="{77414C07-C3B3-455C-A58D-52A3532397F7}" destId="{B0351D39-4ED6-4397-BD9C-19A382ABB897}" srcOrd="1" destOrd="0" presId="urn:microsoft.com/office/officeart/2005/8/layout/list1"/>
    <dgm:cxn modelId="{BA051F0A-F631-4F97-BF42-A28462725755}" type="presOf" srcId="{C56BE3B2-F3A5-4102-80CA-B1304299D54F}" destId="{DE04E2F8-10E4-4B15-BBAF-F5CC42F4A22C}" srcOrd="1" destOrd="0" presId="urn:microsoft.com/office/officeart/2005/8/layout/list1"/>
    <dgm:cxn modelId="{AD0FABAE-C7D2-4A3D-9DBA-9348AAC56935}" type="presOf" srcId="{14421AB7-3804-48C6-870D-858BDDDF3ED3}" destId="{C9ED7C09-605A-4CB6-8E79-72B96EFA2533}" srcOrd="0" destOrd="0" presId="urn:microsoft.com/office/officeart/2005/8/layout/list1"/>
    <dgm:cxn modelId="{3D4AD463-4B17-4FB7-9ED4-AEDBF5DAA90F}" type="presOf" srcId="{382D1327-D94C-43C7-BCBD-30B7AB5D751F}" destId="{070CBF8C-8900-4597-AB66-7E3B30769E13}" srcOrd="0" destOrd="0" presId="urn:microsoft.com/office/officeart/2005/8/layout/list1"/>
    <dgm:cxn modelId="{835C1B06-8E60-499C-B828-4927237FDBED}" srcId="{14421AB7-3804-48C6-870D-858BDDDF3ED3}" destId="{5EEEA5F5-588D-4203-B24E-80A86EAFEDC9}" srcOrd="0" destOrd="0" parTransId="{3FF0254F-E9F8-442C-ADEE-E894F2FC43E3}" sibTransId="{1FC81131-2717-4C36-8468-0F9698BE6A85}"/>
    <dgm:cxn modelId="{B2EDE8C3-8854-4659-AEE6-1E3C5850AD6B}" type="presOf" srcId="{074F0C4F-724E-45D4-A7C4-1A311A35E050}" destId="{101A14D4-000A-4085-A759-AB42D46BF9DC}" srcOrd="1" destOrd="0" presId="urn:microsoft.com/office/officeart/2005/8/layout/list1"/>
    <dgm:cxn modelId="{5AE57ADF-3F56-4B63-9CAF-3C52C613EE29}" srcId="{14421AB7-3804-48C6-870D-858BDDDF3ED3}" destId="{907AE730-191A-46D0-B336-7715442478F3}" srcOrd="1" destOrd="0" parTransId="{B47F67DA-BEEC-4D75-AFF1-60AA44F9DFF7}" sibTransId="{F2C4857F-9645-466B-BAE9-0E9E73517B4A}"/>
    <dgm:cxn modelId="{30E5F72A-EE8C-424F-8B39-B3F043455C37}" type="presOf" srcId="{5EEEA5F5-588D-4203-B24E-80A86EAFEDC9}" destId="{7FBFEB01-B628-484B-8C94-D3BB0D765F0A}" srcOrd="0" destOrd="0" presId="urn:microsoft.com/office/officeart/2005/8/layout/list1"/>
    <dgm:cxn modelId="{B7E69206-B348-4CCE-B8EA-858415DAF844}" type="presOf" srcId="{13F8D1A2-CA32-45FD-A223-63C63786F634}" destId="{9C6A36A4-92DF-4D6A-AC10-97A7F6151D60}" srcOrd="0" destOrd="0" presId="urn:microsoft.com/office/officeart/2005/8/layout/list1"/>
    <dgm:cxn modelId="{4E23EFA2-D9FA-4AAF-A8E8-96E2128B2358}" type="presOf" srcId="{5EEEA5F5-588D-4203-B24E-80A86EAFEDC9}" destId="{7658DA95-C5E9-4EED-B9C0-77648105FE81}" srcOrd="1" destOrd="0" presId="urn:microsoft.com/office/officeart/2005/8/layout/list1"/>
    <dgm:cxn modelId="{18135356-B48A-4D43-83D3-230071D2FBEB}" type="presOf" srcId="{C56BE3B2-F3A5-4102-80CA-B1304299D54F}" destId="{752298C6-9988-48CE-B1C8-AC7D1FF66E48}" srcOrd="0" destOrd="0" presId="urn:microsoft.com/office/officeart/2005/8/layout/list1"/>
    <dgm:cxn modelId="{338A738E-FC87-4A95-A157-08807B2468D7}" srcId="{14421AB7-3804-48C6-870D-858BDDDF3ED3}" destId="{13F8D1A2-CA32-45FD-A223-63C63786F634}" srcOrd="3" destOrd="0" parTransId="{1BEC378D-4A32-466A-B00B-5BBF5B4EAE03}" sibTransId="{650A2C3B-0012-4A6F-ADD0-3096B3D88F11}"/>
    <dgm:cxn modelId="{386DEAB6-890A-4B4C-9017-C38B0B0B4FCD}" type="presOf" srcId="{13F8D1A2-CA32-45FD-A223-63C63786F634}" destId="{823C1707-6626-433B-9B95-389A8BA5AFB5}" srcOrd="1" destOrd="0" presId="urn:microsoft.com/office/officeart/2005/8/layout/list1"/>
    <dgm:cxn modelId="{45AD76C9-DC93-4018-82DC-8B700B86B07E}" srcId="{14421AB7-3804-48C6-870D-858BDDDF3ED3}" destId="{382D1327-D94C-43C7-BCBD-30B7AB5D751F}" srcOrd="6" destOrd="0" parTransId="{30B6C977-5F73-41BC-9A04-5FE4B7C82100}" sibTransId="{A440D7C3-0E83-4060-B438-F0D9BBCFE19D}"/>
    <dgm:cxn modelId="{4884C2BE-ECB3-4251-8978-57B874176B96}" srcId="{14421AB7-3804-48C6-870D-858BDDDF3ED3}" destId="{C56BE3B2-F3A5-4102-80CA-B1304299D54F}" srcOrd="5" destOrd="0" parTransId="{E394E1C6-CC94-4266-9E26-E9F179FBCBAD}" sibTransId="{9D77EA0A-A908-4F06-8EE9-401631AF1842}"/>
    <dgm:cxn modelId="{21C83F14-8FE7-4616-BF9E-8F6C59AC9862}" srcId="{14421AB7-3804-48C6-870D-858BDDDF3ED3}" destId="{C5BB0345-F208-4BD9-9526-394A6CE3497A}" srcOrd="2" destOrd="0" parTransId="{243F4F88-8498-451D-AF84-13410FF7311F}" sibTransId="{AFD660B2-B526-4FA8-987F-8A1334E6A4CE}"/>
    <dgm:cxn modelId="{643F434B-95CE-4C7C-8DA1-B98DC28BE00C}" type="presOf" srcId="{C5BB0345-F208-4BD9-9526-394A6CE3497A}" destId="{2812A438-86FB-43A9-983E-A7110366C418}" srcOrd="1" destOrd="0" presId="urn:microsoft.com/office/officeart/2005/8/layout/list1"/>
    <dgm:cxn modelId="{D36ECEB6-263F-4DCE-824D-7223120E323B}" type="presOf" srcId="{907AE730-191A-46D0-B336-7715442478F3}" destId="{BD8DBFA4-B1EE-43CF-A86F-F128FAE79721}" srcOrd="1" destOrd="0" presId="urn:microsoft.com/office/officeart/2005/8/layout/list1"/>
    <dgm:cxn modelId="{7AE8230E-21D4-48F4-A152-89D6681DEAA2}" srcId="{14421AB7-3804-48C6-870D-858BDDDF3ED3}" destId="{074F0C4F-724E-45D4-A7C4-1A311A35E050}" srcOrd="7" destOrd="0" parTransId="{D6957EDF-A535-4F6A-8B7C-824785E87957}" sibTransId="{21EEE1CC-A552-4BD4-8D24-6BDBC90E0B05}"/>
    <dgm:cxn modelId="{C4554E8D-4F61-4AFE-A88D-29FE4DF40C28}" type="presOf" srcId="{382D1327-D94C-43C7-BCBD-30B7AB5D751F}" destId="{25796485-1E73-4B08-827B-6A2FA49B0CB8}" srcOrd="1" destOrd="0" presId="urn:microsoft.com/office/officeart/2005/8/layout/list1"/>
    <dgm:cxn modelId="{AF253435-5AC3-4FED-B5A6-92088B4AB233}" srcId="{14421AB7-3804-48C6-870D-858BDDDF3ED3}" destId="{77414C07-C3B3-455C-A58D-52A3532397F7}" srcOrd="4" destOrd="0" parTransId="{433CA8A4-1CF5-41A5-9B9F-8E2C40A28FA8}" sibTransId="{B36C3099-C21B-4417-8493-F5FA6D065D2F}"/>
    <dgm:cxn modelId="{7C46197A-FA84-4AD4-BA2C-746C54B33CA8}" type="presOf" srcId="{074F0C4F-724E-45D4-A7C4-1A311A35E050}" destId="{B0FAEBB9-56C8-4B63-A629-8FAF7460E380}" srcOrd="0" destOrd="0" presId="urn:microsoft.com/office/officeart/2005/8/layout/list1"/>
    <dgm:cxn modelId="{6A3162EF-CB8B-47F9-BC4A-B36C933967CC}" type="presParOf" srcId="{C9ED7C09-605A-4CB6-8E79-72B96EFA2533}" destId="{18618316-59F7-46F4-A8DA-C052E5A7911C}" srcOrd="0" destOrd="0" presId="urn:microsoft.com/office/officeart/2005/8/layout/list1"/>
    <dgm:cxn modelId="{4685A549-582B-4E34-B043-EDE42E75B917}" type="presParOf" srcId="{18618316-59F7-46F4-A8DA-C052E5A7911C}" destId="{7FBFEB01-B628-484B-8C94-D3BB0D765F0A}" srcOrd="0" destOrd="0" presId="urn:microsoft.com/office/officeart/2005/8/layout/list1"/>
    <dgm:cxn modelId="{EFCDBDB5-939F-4282-A6B4-3916736F4C4D}" type="presParOf" srcId="{18618316-59F7-46F4-A8DA-C052E5A7911C}" destId="{7658DA95-C5E9-4EED-B9C0-77648105FE81}" srcOrd="1" destOrd="0" presId="urn:microsoft.com/office/officeart/2005/8/layout/list1"/>
    <dgm:cxn modelId="{FC0BC556-0224-4D4C-9963-998DAE75C5BF}" type="presParOf" srcId="{C9ED7C09-605A-4CB6-8E79-72B96EFA2533}" destId="{70C18DB0-FA55-4C3D-BFA3-D07B1769C62B}" srcOrd="1" destOrd="0" presId="urn:microsoft.com/office/officeart/2005/8/layout/list1"/>
    <dgm:cxn modelId="{41B89EDA-53A6-4578-A717-1EED4F6C6E85}" type="presParOf" srcId="{C9ED7C09-605A-4CB6-8E79-72B96EFA2533}" destId="{8146D833-842F-42CC-B111-F613D071C094}" srcOrd="2" destOrd="0" presId="urn:microsoft.com/office/officeart/2005/8/layout/list1"/>
    <dgm:cxn modelId="{40E9DFE7-B9E1-48CE-BEE4-4FFA4D5DA5BC}" type="presParOf" srcId="{C9ED7C09-605A-4CB6-8E79-72B96EFA2533}" destId="{E1681388-17BD-492B-8FEC-7CB1856F0D80}" srcOrd="3" destOrd="0" presId="urn:microsoft.com/office/officeart/2005/8/layout/list1"/>
    <dgm:cxn modelId="{835666D2-2FB9-4830-8F61-FB43E792B2D4}" type="presParOf" srcId="{C9ED7C09-605A-4CB6-8E79-72B96EFA2533}" destId="{3D2CBEC8-49D6-45F6-9C72-21607B4B77D8}" srcOrd="4" destOrd="0" presId="urn:microsoft.com/office/officeart/2005/8/layout/list1"/>
    <dgm:cxn modelId="{5B5820CD-3A67-4DE0-90F5-B3B5FAD8AC81}" type="presParOf" srcId="{3D2CBEC8-49D6-45F6-9C72-21607B4B77D8}" destId="{3336C534-5773-4A55-A4A8-545F39CD9DA3}" srcOrd="0" destOrd="0" presId="urn:microsoft.com/office/officeart/2005/8/layout/list1"/>
    <dgm:cxn modelId="{D31AC4FB-ED3C-46D9-B2DC-41D4D05D0E97}" type="presParOf" srcId="{3D2CBEC8-49D6-45F6-9C72-21607B4B77D8}" destId="{BD8DBFA4-B1EE-43CF-A86F-F128FAE79721}" srcOrd="1" destOrd="0" presId="urn:microsoft.com/office/officeart/2005/8/layout/list1"/>
    <dgm:cxn modelId="{FC2DF425-8853-4277-B334-26CB08AB01AD}" type="presParOf" srcId="{C9ED7C09-605A-4CB6-8E79-72B96EFA2533}" destId="{790E23D1-9CBC-43D9-9BC0-56B44E86326C}" srcOrd="5" destOrd="0" presId="urn:microsoft.com/office/officeart/2005/8/layout/list1"/>
    <dgm:cxn modelId="{A75DA7D6-1752-46DC-AC3C-1121E154C6D5}" type="presParOf" srcId="{C9ED7C09-605A-4CB6-8E79-72B96EFA2533}" destId="{AA8EBD2A-A51C-433A-B979-DB181AE16BBE}" srcOrd="6" destOrd="0" presId="urn:microsoft.com/office/officeart/2005/8/layout/list1"/>
    <dgm:cxn modelId="{EB7B0D05-E2CB-4F07-AA8E-A8403D54283F}" type="presParOf" srcId="{C9ED7C09-605A-4CB6-8E79-72B96EFA2533}" destId="{74A39620-8884-4F0E-AAAC-D445E451518B}" srcOrd="7" destOrd="0" presId="urn:microsoft.com/office/officeart/2005/8/layout/list1"/>
    <dgm:cxn modelId="{F63C53E7-9070-4682-BF4F-BB8906C1CF15}" type="presParOf" srcId="{C9ED7C09-605A-4CB6-8E79-72B96EFA2533}" destId="{8755DDCD-E684-44CB-A3B2-1443F8682E26}" srcOrd="8" destOrd="0" presId="urn:microsoft.com/office/officeart/2005/8/layout/list1"/>
    <dgm:cxn modelId="{FBDB9FB5-6F04-43E5-9924-C77E9D9B9872}" type="presParOf" srcId="{8755DDCD-E684-44CB-A3B2-1443F8682E26}" destId="{D7A401B1-54C6-4690-811C-C4DDB29B73AD}" srcOrd="0" destOrd="0" presId="urn:microsoft.com/office/officeart/2005/8/layout/list1"/>
    <dgm:cxn modelId="{4530AA91-AD8E-4CC7-8887-6D39B73D2D1D}" type="presParOf" srcId="{8755DDCD-E684-44CB-A3B2-1443F8682E26}" destId="{2812A438-86FB-43A9-983E-A7110366C418}" srcOrd="1" destOrd="0" presId="urn:microsoft.com/office/officeart/2005/8/layout/list1"/>
    <dgm:cxn modelId="{0A0552BA-7F55-49BD-8975-7D8AF4106B52}" type="presParOf" srcId="{C9ED7C09-605A-4CB6-8E79-72B96EFA2533}" destId="{CDF6821C-434A-420E-98C1-A8E744938873}" srcOrd="9" destOrd="0" presId="urn:microsoft.com/office/officeart/2005/8/layout/list1"/>
    <dgm:cxn modelId="{739B65DC-43F6-4876-AE4F-CB0BE9658DA1}" type="presParOf" srcId="{C9ED7C09-605A-4CB6-8E79-72B96EFA2533}" destId="{2BCECF93-B56D-4A10-A6C4-DA85A0860E6B}" srcOrd="10" destOrd="0" presId="urn:microsoft.com/office/officeart/2005/8/layout/list1"/>
    <dgm:cxn modelId="{1EEB1A6E-9354-454C-9BE1-161988C86CA4}" type="presParOf" srcId="{C9ED7C09-605A-4CB6-8E79-72B96EFA2533}" destId="{FE875200-70B2-492D-B57D-F13B1755265E}" srcOrd="11" destOrd="0" presId="urn:microsoft.com/office/officeart/2005/8/layout/list1"/>
    <dgm:cxn modelId="{7244247E-76F7-446B-A443-DC143D99E359}" type="presParOf" srcId="{C9ED7C09-605A-4CB6-8E79-72B96EFA2533}" destId="{64059FBC-5BD0-49EA-9F47-284D4FDE258F}" srcOrd="12" destOrd="0" presId="urn:microsoft.com/office/officeart/2005/8/layout/list1"/>
    <dgm:cxn modelId="{3EC12D3E-3E3D-433D-9DA8-EBA54F27E309}" type="presParOf" srcId="{64059FBC-5BD0-49EA-9F47-284D4FDE258F}" destId="{9C6A36A4-92DF-4D6A-AC10-97A7F6151D60}" srcOrd="0" destOrd="0" presId="urn:microsoft.com/office/officeart/2005/8/layout/list1"/>
    <dgm:cxn modelId="{E66D8F0A-67B8-4069-849C-8A4C9F8A9C49}" type="presParOf" srcId="{64059FBC-5BD0-49EA-9F47-284D4FDE258F}" destId="{823C1707-6626-433B-9B95-389A8BA5AFB5}" srcOrd="1" destOrd="0" presId="urn:microsoft.com/office/officeart/2005/8/layout/list1"/>
    <dgm:cxn modelId="{AE06CC78-D0B4-406F-978A-7E6332033B9B}" type="presParOf" srcId="{C9ED7C09-605A-4CB6-8E79-72B96EFA2533}" destId="{E5A37F51-1B3E-45EB-A09D-AD3B1DDAAC9E}" srcOrd="13" destOrd="0" presId="urn:microsoft.com/office/officeart/2005/8/layout/list1"/>
    <dgm:cxn modelId="{895FA91F-EA49-4976-8D63-B1163265E6F1}" type="presParOf" srcId="{C9ED7C09-605A-4CB6-8E79-72B96EFA2533}" destId="{10974EA8-CB9E-4DCC-9BCB-0747AE35BE50}" srcOrd="14" destOrd="0" presId="urn:microsoft.com/office/officeart/2005/8/layout/list1"/>
    <dgm:cxn modelId="{4E65CF93-0267-4CA1-BA42-CAA95A64FA6C}" type="presParOf" srcId="{C9ED7C09-605A-4CB6-8E79-72B96EFA2533}" destId="{B9E0E9BF-789E-44DC-9F2A-AE3990672C48}" srcOrd="15" destOrd="0" presId="urn:microsoft.com/office/officeart/2005/8/layout/list1"/>
    <dgm:cxn modelId="{FA1FDAF1-5BAE-4C29-8B91-BCC6FAA7295F}" type="presParOf" srcId="{C9ED7C09-605A-4CB6-8E79-72B96EFA2533}" destId="{91CC9A13-4BC1-4B10-BB3C-B657AF7F08E7}" srcOrd="16" destOrd="0" presId="urn:microsoft.com/office/officeart/2005/8/layout/list1"/>
    <dgm:cxn modelId="{A35189AE-C72F-4B73-B76E-D45C9AED0DE1}" type="presParOf" srcId="{91CC9A13-4BC1-4B10-BB3C-B657AF7F08E7}" destId="{10FB5235-02E7-4A1E-BC05-44C78088EF32}" srcOrd="0" destOrd="0" presId="urn:microsoft.com/office/officeart/2005/8/layout/list1"/>
    <dgm:cxn modelId="{BEF86725-E3C2-4364-AF8C-27B4898F58C2}" type="presParOf" srcId="{91CC9A13-4BC1-4B10-BB3C-B657AF7F08E7}" destId="{B0351D39-4ED6-4397-BD9C-19A382ABB897}" srcOrd="1" destOrd="0" presId="urn:microsoft.com/office/officeart/2005/8/layout/list1"/>
    <dgm:cxn modelId="{3769D615-9EE7-46A3-B69F-E36E0C99B6BD}" type="presParOf" srcId="{C9ED7C09-605A-4CB6-8E79-72B96EFA2533}" destId="{70FC29D1-1D31-449E-AB43-F708ECF14F48}" srcOrd="17" destOrd="0" presId="urn:microsoft.com/office/officeart/2005/8/layout/list1"/>
    <dgm:cxn modelId="{7155E6D2-EF45-453B-B3B4-884A6A42CF50}" type="presParOf" srcId="{C9ED7C09-605A-4CB6-8E79-72B96EFA2533}" destId="{28A4BDDA-56F6-4FDF-A192-1207E9CB573D}" srcOrd="18" destOrd="0" presId="urn:microsoft.com/office/officeart/2005/8/layout/list1"/>
    <dgm:cxn modelId="{AAED9B0C-6CFF-4381-8AF4-D6AE777296AA}" type="presParOf" srcId="{C9ED7C09-605A-4CB6-8E79-72B96EFA2533}" destId="{119A8213-7A45-47EE-9E64-900934702350}" srcOrd="19" destOrd="0" presId="urn:microsoft.com/office/officeart/2005/8/layout/list1"/>
    <dgm:cxn modelId="{295EBBA9-580D-41A1-B0E5-31888B295681}" type="presParOf" srcId="{C9ED7C09-605A-4CB6-8E79-72B96EFA2533}" destId="{77196D34-8B01-4E7C-952F-5757FD9A91A1}" srcOrd="20" destOrd="0" presId="urn:microsoft.com/office/officeart/2005/8/layout/list1"/>
    <dgm:cxn modelId="{D4087511-B1DD-4E59-BB14-88C3228FB3A5}" type="presParOf" srcId="{77196D34-8B01-4E7C-952F-5757FD9A91A1}" destId="{752298C6-9988-48CE-B1C8-AC7D1FF66E48}" srcOrd="0" destOrd="0" presId="urn:microsoft.com/office/officeart/2005/8/layout/list1"/>
    <dgm:cxn modelId="{D7D5BCF8-3757-4B13-A355-85402552D81D}" type="presParOf" srcId="{77196D34-8B01-4E7C-952F-5757FD9A91A1}" destId="{DE04E2F8-10E4-4B15-BBAF-F5CC42F4A22C}" srcOrd="1" destOrd="0" presId="urn:microsoft.com/office/officeart/2005/8/layout/list1"/>
    <dgm:cxn modelId="{22F1AE46-8A32-48A3-94E2-0F7D68462197}" type="presParOf" srcId="{C9ED7C09-605A-4CB6-8E79-72B96EFA2533}" destId="{3BB83915-1DF2-4153-B30D-F78ABD62DB71}" srcOrd="21" destOrd="0" presId="urn:microsoft.com/office/officeart/2005/8/layout/list1"/>
    <dgm:cxn modelId="{47B26C6D-6CDA-49D0-86C1-34CA74DC4D35}" type="presParOf" srcId="{C9ED7C09-605A-4CB6-8E79-72B96EFA2533}" destId="{9B01536D-456D-481F-92EE-362B35F8DDAB}" srcOrd="22" destOrd="0" presId="urn:microsoft.com/office/officeart/2005/8/layout/list1"/>
    <dgm:cxn modelId="{5710A154-1CC4-4CC4-A4C3-2781826D5BEE}" type="presParOf" srcId="{C9ED7C09-605A-4CB6-8E79-72B96EFA2533}" destId="{4E692EB1-E750-4686-89D8-5F9CF8C5B78D}" srcOrd="23" destOrd="0" presId="urn:microsoft.com/office/officeart/2005/8/layout/list1"/>
    <dgm:cxn modelId="{52A7A49E-5C45-4B78-AC52-801D94E9ACBA}" type="presParOf" srcId="{C9ED7C09-605A-4CB6-8E79-72B96EFA2533}" destId="{BD4C81C6-0860-4C4A-A9D5-A0DB6265B1D9}" srcOrd="24" destOrd="0" presId="urn:microsoft.com/office/officeart/2005/8/layout/list1"/>
    <dgm:cxn modelId="{324A5075-9E5E-41E5-9565-A8EA75298365}" type="presParOf" srcId="{BD4C81C6-0860-4C4A-A9D5-A0DB6265B1D9}" destId="{070CBF8C-8900-4597-AB66-7E3B30769E13}" srcOrd="0" destOrd="0" presId="urn:microsoft.com/office/officeart/2005/8/layout/list1"/>
    <dgm:cxn modelId="{6B8A7D75-753A-42B4-858C-7806726C7E78}" type="presParOf" srcId="{BD4C81C6-0860-4C4A-A9D5-A0DB6265B1D9}" destId="{25796485-1E73-4B08-827B-6A2FA49B0CB8}" srcOrd="1" destOrd="0" presId="urn:microsoft.com/office/officeart/2005/8/layout/list1"/>
    <dgm:cxn modelId="{D2FADBD6-044F-4CA7-B3EF-5F9D2CCF2B1C}" type="presParOf" srcId="{C9ED7C09-605A-4CB6-8E79-72B96EFA2533}" destId="{509170D8-17A4-475E-BF69-0D75D2B8D29F}" srcOrd="25" destOrd="0" presId="urn:microsoft.com/office/officeart/2005/8/layout/list1"/>
    <dgm:cxn modelId="{A83E4BCA-244D-4CA0-9D25-7765694F52BB}" type="presParOf" srcId="{C9ED7C09-605A-4CB6-8E79-72B96EFA2533}" destId="{617E5BAA-82EB-4955-9436-1B358D18737A}" srcOrd="26" destOrd="0" presId="urn:microsoft.com/office/officeart/2005/8/layout/list1"/>
    <dgm:cxn modelId="{460CA824-43A1-4945-8E9D-B53E9ED87146}" type="presParOf" srcId="{C9ED7C09-605A-4CB6-8E79-72B96EFA2533}" destId="{25AC0CBE-DA85-41E4-A114-A1EAA0040B88}" srcOrd="27" destOrd="0" presId="urn:microsoft.com/office/officeart/2005/8/layout/list1"/>
    <dgm:cxn modelId="{E222CCD4-BE17-4314-9FAC-931AA91D44D0}" type="presParOf" srcId="{C9ED7C09-605A-4CB6-8E79-72B96EFA2533}" destId="{EBDABEE0-FD9D-4375-8410-363F6A6735A8}" srcOrd="28" destOrd="0" presId="urn:microsoft.com/office/officeart/2005/8/layout/list1"/>
    <dgm:cxn modelId="{D9A98C1B-7399-4FF2-AD3D-7F5BF1EA491B}" type="presParOf" srcId="{EBDABEE0-FD9D-4375-8410-363F6A6735A8}" destId="{B0FAEBB9-56C8-4B63-A629-8FAF7460E380}" srcOrd="0" destOrd="0" presId="urn:microsoft.com/office/officeart/2005/8/layout/list1"/>
    <dgm:cxn modelId="{A2DAA2F2-57D5-4B7F-89EC-E3C180EED64E}" type="presParOf" srcId="{EBDABEE0-FD9D-4375-8410-363F6A6735A8}" destId="{101A14D4-000A-4085-A759-AB42D46BF9DC}" srcOrd="1" destOrd="0" presId="urn:microsoft.com/office/officeart/2005/8/layout/list1"/>
    <dgm:cxn modelId="{9AF67271-3301-4BE4-A764-2C38A931B6AC}" type="presParOf" srcId="{C9ED7C09-605A-4CB6-8E79-72B96EFA2533}" destId="{B83E73CE-85A2-4F8B-A490-203FC1A45B34}" srcOrd="29" destOrd="0" presId="urn:microsoft.com/office/officeart/2005/8/layout/list1"/>
    <dgm:cxn modelId="{F639A88C-720D-4687-8BD6-FD7ECBE792D9}" type="presParOf" srcId="{C9ED7C09-605A-4CB6-8E79-72B96EFA2533}" destId="{2A587A53-5994-4363-AEBE-764902C5FAAC}" srcOrd="30" destOrd="0" presId="urn:microsoft.com/office/officeart/2005/8/layout/list1"/>
  </dgm:cxnLst>
  <dgm:bg>
    <a:solidFill>
      <a:srgbClr val="FFCC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6D833-842F-42CC-B111-F613D071C094}">
      <dsp:nvSpPr>
        <dsp:cNvPr id="0" name=""/>
        <dsp:cNvSpPr/>
      </dsp:nvSpPr>
      <dsp:spPr>
        <a:xfrm>
          <a:off x="0" y="276622"/>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58DA95-C5E9-4EED-B9C0-77648105FE81}">
      <dsp:nvSpPr>
        <dsp:cNvPr id="0" name=""/>
        <dsp:cNvSpPr/>
      </dsp:nvSpPr>
      <dsp:spPr>
        <a:xfrm>
          <a:off x="303783" y="99502"/>
          <a:ext cx="7467624" cy="35424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ea typeface="Calibri" panose="020F0502020204030204" pitchFamily="34" charset="0"/>
              <a:cs typeface="Times New Roman" panose="02020603050405020304" pitchFamily="18" charset="0"/>
            </a:rPr>
            <a:t>Uudet innovaatiot opetuksen saralla</a:t>
          </a:r>
          <a:endParaRPr lang="fi-FI" sz="1600" b="0" kern="1200" cap="none" spc="0" dirty="0">
            <a:ln w="0"/>
            <a:solidFill>
              <a:schemeClr val="accent1"/>
            </a:solidFill>
            <a:effectLst>
              <a:outerShdw blurRad="38100" dist="25400" dir="5400000" algn="ctr" rotWithShape="0">
                <a:srgbClr val="6E747A">
                  <a:alpha val="43000"/>
                </a:srgbClr>
              </a:outerShdw>
            </a:effectLst>
          </a:endParaRPr>
        </a:p>
      </dsp:txBody>
      <dsp:txXfrm>
        <a:off x="321076" y="116795"/>
        <a:ext cx="7433038" cy="319654"/>
      </dsp:txXfrm>
    </dsp:sp>
    <dsp:sp modelId="{AA8EBD2A-A51C-433A-B979-DB181AE16BBE}">
      <dsp:nvSpPr>
        <dsp:cNvPr id="0" name=""/>
        <dsp:cNvSpPr/>
      </dsp:nvSpPr>
      <dsp:spPr>
        <a:xfrm>
          <a:off x="0" y="940689"/>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8DBFA4-B1EE-43CF-A86F-F128FAE79721}">
      <dsp:nvSpPr>
        <dsp:cNvPr id="0" name=""/>
        <dsp:cNvSpPr/>
      </dsp:nvSpPr>
      <dsp:spPr>
        <a:xfrm>
          <a:off x="370236" y="643822"/>
          <a:ext cx="7404721" cy="473987"/>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ea typeface="Calibri" panose="020F0502020204030204" pitchFamily="34" charset="0"/>
              <a:cs typeface="Times New Roman" panose="02020603050405020304" pitchFamily="18" charset="0"/>
            </a:rPr>
            <a:t>Alueellisen yritys- ja erityisosaamisen tunnistaminen ja kehittäminen</a:t>
          </a:r>
          <a:endPar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endParaRPr>
        </a:p>
      </dsp:txBody>
      <dsp:txXfrm>
        <a:off x="393374" y="666960"/>
        <a:ext cx="7358445" cy="427711"/>
      </dsp:txXfrm>
    </dsp:sp>
    <dsp:sp modelId="{2BCECF93-B56D-4A10-A6C4-DA85A0860E6B}">
      <dsp:nvSpPr>
        <dsp:cNvPr id="0" name=""/>
        <dsp:cNvSpPr/>
      </dsp:nvSpPr>
      <dsp:spPr>
        <a:xfrm>
          <a:off x="0" y="1485009"/>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12A438-86FB-43A9-983E-A7110366C418}">
      <dsp:nvSpPr>
        <dsp:cNvPr id="0" name=""/>
        <dsp:cNvSpPr/>
      </dsp:nvSpPr>
      <dsp:spPr>
        <a:xfrm>
          <a:off x="385045" y="1307889"/>
          <a:ext cx="7387174" cy="35424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Kuntataloudesta huolehtiminen</a:t>
          </a:r>
        </a:p>
      </dsp:txBody>
      <dsp:txXfrm>
        <a:off x="402338" y="1325182"/>
        <a:ext cx="7352588" cy="319654"/>
      </dsp:txXfrm>
    </dsp:sp>
    <dsp:sp modelId="{10974EA8-CB9E-4DCC-9BCB-0747AE35BE50}">
      <dsp:nvSpPr>
        <dsp:cNvPr id="0" name=""/>
        <dsp:cNvSpPr/>
      </dsp:nvSpPr>
      <dsp:spPr>
        <a:xfrm>
          <a:off x="0" y="2029329"/>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3C1707-6626-433B-9B95-389A8BA5AFB5}">
      <dsp:nvSpPr>
        <dsp:cNvPr id="0" name=""/>
        <dsp:cNvSpPr/>
      </dsp:nvSpPr>
      <dsp:spPr>
        <a:xfrm>
          <a:off x="371375" y="1852209"/>
          <a:ext cx="7400001" cy="35424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Matkailuun panostaminen</a:t>
          </a:r>
        </a:p>
      </dsp:txBody>
      <dsp:txXfrm>
        <a:off x="388668" y="1869502"/>
        <a:ext cx="7365415" cy="319654"/>
      </dsp:txXfrm>
    </dsp:sp>
    <dsp:sp modelId="{28A4BDDA-56F6-4FDF-A192-1207E9CB573D}">
      <dsp:nvSpPr>
        <dsp:cNvPr id="0" name=""/>
        <dsp:cNvSpPr/>
      </dsp:nvSpPr>
      <dsp:spPr>
        <a:xfrm>
          <a:off x="0" y="2573649"/>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351D39-4ED6-4397-BD9C-19A382ABB897}">
      <dsp:nvSpPr>
        <dsp:cNvPr id="0" name=""/>
        <dsp:cNvSpPr/>
      </dsp:nvSpPr>
      <dsp:spPr>
        <a:xfrm>
          <a:off x="370236" y="2396529"/>
          <a:ext cx="7404721" cy="35424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Kuntalaisten hyvinvoinnista huolehtiminen</a:t>
          </a:r>
        </a:p>
      </dsp:txBody>
      <dsp:txXfrm>
        <a:off x="387529" y="2413822"/>
        <a:ext cx="7370135" cy="319654"/>
      </dsp:txXfrm>
    </dsp:sp>
    <dsp:sp modelId="{9B01536D-456D-481F-92EE-362B35F8DDAB}">
      <dsp:nvSpPr>
        <dsp:cNvPr id="0" name=""/>
        <dsp:cNvSpPr/>
      </dsp:nvSpPr>
      <dsp:spPr>
        <a:xfrm>
          <a:off x="0" y="3117969"/>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04E2F8-10E4-4B15-BBAF-F5CC42F4A22C}">
      <dsp:nvSpPr>
        <dsp:cNvPr id="0" name=""/>
        <dsp:cNvSpPr/>
      </dsp:nvSpPr>
      <dsp:spPr>
        <a:xfrm>
          <a:off x="370236" y="2940849"/>
          <a:ext cx="7404721" cy="35424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Monipaikkaisuuden edistäminen</a:t>
          </a:r>
        </a:p>
      </dsp:txBody>
      <dsp:txXfrm>
        <a:off x="387529" y="2958142"/>
        <a:ext cx="7370135" cy="319654"/>
      </dsp:txXfrm>
    </dsp:sp>
    <dsp:sp modelId="{617E5BAA-82EB-4955-9436-1B358D18737A}">
      <dsp:nvSpPr>
        <dsp:cNvPr id="0" name=""/>
        <dsp:cNvSpPr/>
      </dsp:nvSpPr>
      <dsp:spPr>
        <a:xfrm>
          <a:off x="0" y="3662289"/>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796485-1E73-4B08-827B-6A2FA49B0CB8}">
      <dsp:nvSpPr>
        <dsp:cNvPr id="0" name=""/>
        <dsp:cNvSpPr/>
      </dsp:nvSpPr>
      <dsp:spPr>
        <a:xfrm>
          <a:off x="378210" y="3485169"/>
          <a:ext cx="7396146" cy="35424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Energiainvestoinneista elinvoimaa</a:t>
          </a:r>
        </a:p>
      </dsp:txBody>
      <dsp:txXfrm>
        <a:off x="395503" y="3502462"/>
        <a:ext cx="7361560" cy="319654"/>
      </dsp:txXfrm>
    </dsp:sp>
    <dsp:sp modelId="{2A587A53-5994-4363-AEBE-764902C5FAAC}">
      <dsp:nvSpPr>
        <dsp:cNvPr id="0" name=""/>
        <dsp:cNvSpPr/>
      </dsp:nvSpPr>
      <dsp:spPr>
        <a:xfrm>
          <a:off x="0" y="4206609"/>
          <a:ext cx="7776864"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1A14D4-000A-4085-A759-AB42D46BF9DC}">
      <dsp:nvSpPr>
        <dsp:cNvPr id="0" name=""/>
        <dsp:cNvSpPr/>
      </dsp:nvSpPr>
      <dsp:spPr>
        <a:xfrm>
          <a:off x="370236" y="4029489"/>
          <a:ext cx="7404721" cy="35424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711200">
            <a:lnSpc>
              <a:spcPct val="90000"/>
            </a:lnSpc>
            <a:spcBef>
              <a:spcPct val="0"/>
            </a:spcBef>
            <a:spcAft>
              <a:spcPct val="35000"/>
            </a:spcAft>
          </a:pPr>
          <a:r>
            <a:rPr lang="fi-FI" sz="1600" b="0" kern="1200" cap="none" spc="0" dirty="0">
              <a:ln w="0"/>
              <a:solidFill>
                <a:schemeClr val="accent1"/>
              </a:solidFill>
              <a:effectLst>
                <a:outerShdw blurRad="38100" dist="25400" dir="5400000" algn="ctr" rotWithShape="0">
                  <a:srgbClr val="6E747A">
                    <a:alpha val="43000"/>
                  </a:srgbClr>
                </a:outerShdw>
              </a:effectLst>
              <a:latin typeface="Barlow" panose="00000500000000000000" pitchFamily="2" charset="0"/>
            </a:rPr>
            <a:t>Ihmisen kokoinen Kihniö</a:t>
          </a:r>
          <a:endParaRPr lang="fi-FI" sz="1600" kern="1200" dirty="0">
            <a:solidFill>
              <a:srgbClr val="FFC000"/>
            </a:solidFill>
          </a:endParaRPr>
        </a:p>
      </dsp:txBody>
      <dsp:txXfrm>
        <a:off x="387529" y="4046782"/>
        <a:ext cx="7370135"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9C9E472-9B2D-4427-87D3-EB8CC68A497B}" type="datetimeFigureOut">
              <a:rPr lang="fi-FI" smtClean="0"/>
              <a:t>9.11.2022</a:t>
            </a:fld>
            <a:endParaRPr lang="fi-FI"/>
          </a:p>
        </p:txBody>
      </p:sp>
      <p:sp>
        <p:nvSpPr>
          <p:cNvPr id="4" name="Alatunnisteen paikkamerk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25263B-34D9-4E19-9433-807156C2F055}" type="slidenum">
              <a:rPr lang="fi-FI" smtClean="0"/>
              <a:t>‹#›</a:t>
            </a:fld>
            <a:endParaRPr lang="fi-FI"/>
          </a:p>
        </p:txBody>
      </p:sp>
    </p:spTree>
    <p:extLst>
      <p:ext uri="{BB962C8B-B14F-4D97-AF65-F5344CB8AC3E}">
        <p14:creationId xmlns:p14="http://schemas.microsoft.com/office/powerpoint/2010/main" val="1294994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47817CD-6982-4742-9151-5C967545EA71}" type="datetimeFigureOut">
              <a:rPr lang="fi-FI" smtClean="0"/>
              <a:t>9.11.2022</a:t>
            </a:fld>
            <a:endParaRPr lang="fi-FI"/>
          </a:p>
        </p:txBody>
      </p:sp>
      <p:sp>
        <p:nvSpPr>
          <p:cNvPr id="4" name="Dian kuvan paikkamerkki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3B9D59B-045B-42B0-8F18-57589ADE43DC}" type="slidenum">
              <a:rPr lang="fi-FI" smtClean="0"/>
              <a:t>‹#›</a:t>
            </a:fld>
            <a:endParaRPr lang="fi-FI"/>
          </a:p>
        </p:txBody>
      </p:sp>
    </p:spTree>
    <p:extLst>
      <p:ext uri="{BB962C8B-B14F-4D97-AF65-F5344CB8AC3E}">
        <p14:creationId xmlns:p14="http://schemas.microsoft.com/office/powerpoint/2010/main" val="3998644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3B9D59B-045B-42B0-8F18-57589ADE43DC}" type="slidenum">
              <a:rPr lang="fi-FI" smtClean="0"/>
              <a:t>13</a:t>
            </a:fld>
            <a:endParaRPr lang="fi-FI"/>
          </a:p>
        </p:txBody>
      </p:sp>
    </p:spTree>
    <p:extLst>
      <p:ext uri="{BB962C8B-B14F-4D97-AF65-F5344CB8AC3E}">
        <p14:creationId xmlns:p14="http://schemas.microsoft.com/office/powerpoint/2010/main" val="580014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i-FI"/>
              <a:t>Muokkaa perustyyl. napsautt.</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a:t>Muokkaa alaotsikon perustyyliä napsautt.</a:t>
            </a:r>
            <a:endParaRPr kumimoji="0" lang="en-US"/>
          </a:p>
        </p:txBody>
      </p:sp>
      <p:sp>
        <p:nvSpPr>
          <p:cNvPr id="30" name="Date Placeholder 29"/>
          <p:cNvSpPr>
            <a:spLocks noGrp="1"/>
          </p:cNvSpPr>
          <p:nvPr>
            <p:ph type="dt" sz="half" idx="10"/>
          </p:nvPr>
        </p:nvSpPr>
        <p:spPr/>
        <p:txBody>
          <a:bodyPr/>
          <a:lstStyle/>
          <a:p>
            <a:r>
              <a:rPr lang="fi-FI"/>
              <a:t>19.8.2022</a:t>
            </a:r>
            <a:endParaRPr lang="en-US"/>
          </a:p>
        </p:txBody>
      </p:sp>
      <p:sp>
        <p:nvSpPr>
          <p:cNvPr id="19" name="Footer Placeholder 18"/>
          <p:cNvSpPr>
            <a:spLocks noGrp="1"/>
          </p:cNvSpPr>
          <p:nvPr>
            <p:ph type="ftr" sz="quarter" idx="11"/>
          </p:nvPr>
        </p:nvSpPr>
        <p:spPr/>
        <p:txBody>
          <a:bodyPr/>
          <a:lstStyle/>
          <a:p>
            <a:r>
              <a:rPr lang="en-US"/>
              <a:t>Priole/Löfberg</a:t>
            </a:r>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i-FI"/>
              <a:t>Muokkaa perustyyl. napsautt.</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4" name="Date Placeholder 3"/>
          <p:cNvSpPr>
            <a:spLocks noGrp="1"/>
          </p:cNvSpPr>
          <p:nvPr>
            <p:ph type="dt" sz="half" idx="10"/>
          </p:nvPr>
        </p:nvSpPr>
        <p:spPr/>
        <p:txBody>
          <a:bodyPr/>
          <a:lstStyle/>
          <a:p>
            <a:r>
              <a:rPr lang="fi-FI"/>
              <a:t>19.8.2022</a:t>
            </a:r>
            <a:endParaRPr lang="en-US"/>
          </a:p>
        </p:txBody>
      </p:sp>
      <p:sp>
        <p:nvSpPr>
          <p:cNvPr id="5" name="Footer Placeholder 4"/>
          <p:cNvSpPr>
            <a:spLocks noGrp="1"/>
          </p:cNvSpPr>
          <p:nvPr>
            <p:ph type="ftr" sz="quarter" idx="11"/>
          </p:nvPr>
        </p:nvSpPr>
        <p:spPr/>
        <p:txBody>
          <a:bodyPr/>
          <a:lstStyle/>
          <a:p>
            <a:r>
              <a:rPr lang="en-US"/>
              <a:t>Priole/Löfberg</a:t>
            </a:r>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i-FI"/>
              <a:t>Muokkaa perustyyl. napsautt.</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4" name="Date Placeholder 3"/>
          <p:cNvSpPr>
            <a:spLocks noGrp="1"/>
          </p:cNvSpPr>
          <p:nvPr>
            <p:ph type="dt" sz="half" idx="10"/>
          </p:nvPr>
        </p:nvSpPr>
        <p:spPr/>
        <p:txBody>
          <a:bodyPr/>
          <a:lstStyle/>
          <a:p>
            <a:r>
              <a:rPr lang="fi-FI"/>
              <a:t>19.8.2022</a:t>
            </a:r>
            <a:endParaRPr lang="en-US"/>
          </a:p>
        </p:txBody>
      </p:sp>
      <p:sp>
        <p:nvSpPr>
          <p:cNvPr id="5" name="Footer Placeholder 4"/>
          <p:cNvSpPr>
            <a:spLocks noGrp="1"/>
          </p:cNvSpPr>
          <p:nvPr>
            <p:ph type="ftr" sz="quarter" idx="11"/>
          </p:nvPr>
        </p:nvSpPr>
        <p:spPr/>
        <p:txBody>
          <a:bodyPr/>
          <a:lstStyle/>
          <a:p>
            <a:r>
              <a:rPr lang="en-US"/>
              <a:t>Priole/Löfberg</a:t>
            </a:r>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i-FI"/>
              <a:t>Muokkaa perustyyl. napsautt.</a:t>
            </a:r>
            <a:endParaRPr kumimoji="0" lang="en-US"/>
          </a:p>
        </p:txBody>
      </p:sp>
      <p:sp>
        <p:nvSpPr>
          <p:cNvPr id="3" name="Content Placeholder 2"/>
          <p:cNvSpPr>
            <a:spLocks noGrp="1"/>
          </p:cNvSpPr>
          <p:nvPr>
            <p:ph idx="1"/>
          </p:nvPr>
        </p:nvSpPr>
        <p:spPr/>
        <p:txBody>
          <a:body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4" name="Date Placeholder 3"/>
          <p:cNvSpPr>
            <a:spLocks noGrp="1"/>
          </p:cNvSpPr>
          <p:nvPr>
            <p:ph type="dt" sz="half" idx="10"/>
          </p:nvPr>
        </p:nvSpPr>
        <p:spPr/>
        <p:txBody>
          <a:bodyPr/>
          <a:lstStyle/>
          <a:p>
            <a:r>
              <a:rPr lang="fi-FI"/>
              <a:t>19.8.2022</a:t>
            </a:r>
            <a:endParaRPr lang="en-US"/>
          </a:p>
        </p:txBody>
      </p:sp>
      <p:sp>
        <p:nvSpPr>
          <p:cNvPr id="5" name="Footer Placeholder 4"/>
          <p:cNvSpPr>
            <a:spLocks noGrp="1"/>
          </p:cNvSpPr>
          <p:nvPr>
            <p:ph type="ftr" sz="quarter" idx="11"/>
          </p:nvPr>
        </p:nvSpPr>
        <p:spPr/>
        <p:txBody>
          <a:bodyPr/>
          <a:lstStyle/>
          <a:p>
            <a:r>
              <a:rPr lang="en-US"/>
              <a:t>Priole/Löfberg</a:t>
            </a:r>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i-FI"/>
              <a:t>Muokkaa perustyyl. napsautt.</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a:t>Muokkaa tekstin perustyylejä napsauttamalla</a:t>
            </a:r>
          </a:p>
        </p:txBody>
      </p:sp>
      <p:sp>
        <p:nvSpPr>
          <p:cNvPr id="4" name="Date Placeholder 3"/>
          <p:cNvSpPr>
            <a:spLocks noGrp="1"/>
          </p:cNvSpPr>
          <p:nvPr>
            <p:ph type="dt" sz="half" idx="10"/>
          </p:nvPr>
        </p:nvSpPr>
        <p:spPr/>
        <p:txBody>
          <a:bodyPr/>
          <a:lstStyle/>
          <a:p>
            <a:r>
              <a:rPr lang="fi-FI"/>
              <a:t>19.8.2022</a:t>
            </a:r>
            <a:endParaRPr lang="en-US"/>
          </a:p>
        </p:txBody>
      </p:sp>
      <p:sp>
        <p:nvSpPr>
          <p:cNvPr id="5" name="Footer Placeholder 4"/>
          <p:cNvSpPr>
            <a:spLocks noGrp="1"/>
          </p:cNvSpPr>
          <p:nvPr>
            <p:ph type="ftr" sz="quarter" idx="11"/>
          </p:nvPr>
        </p:nvSpPr>
        <p:spPr/>
        <p:txBody>
          <a:bodyPr/>
          <a:lstStyle/>
          <a:p>
            <a:r>
              <a:rPr lang="en-US"/>
              <a:t>Priole/Löfberg</a:t>
            </a:r>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i-FI"/>
              <a:t>Muokkaa perustyyl. napsautt.</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5" name="Date Placeholder 4"/>
          <p:cNvSpPr>
            <a:spLocks noGrp="1"/>
          </p:cNvSpPr>
          <p:nvPr>
            <p:ph type="dt" sz="half" idx="10"/>
          </p:nvPr>
        </p:nvSpPr>
        <p:spPr/>
        <p:txBody>
          <a:bodyPr/>
          <a:lstStyle/>
          <a:p>
            <a:r>
              <a:rPr lang="fi-FI"/>
              <a:t>19.8.2022</a:t>
            </a:r>
            <a:endParaRPr lang="en-US"/>
          </a:p>
        </p:txBody>
      </p:sp>
      <p:sp>
        <p:nvSpPr>
          <p:cNvPr id="6" name="Footer Placeholder 5"/>
          <p:cNvSpPr>
            <a:spLocks noGrp="1"/>
          </p:cNvSpPr>
          <p:nvPr>
            <p:ph type="ftr" sz="quarter" idx="11"/>
          </p:nvPr>
        </p:nvSpPr>
        <p:spPr/>
        <p:txBody>
          <a:bodyPr/>
          <a:lstStyle/>
          <a:p>
            <a:r>
              <a:rPr lang="en-US"/>
              <a:t>Priole/Löfberg</a:t>
            </a:r>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i-FI"/>
              <a:t>Muokkaa perustyyl. napsautt.</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i-FI"/>
              <a:t>Muokkaa tekstin perustyylejä napsauttamalla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i-FI"/>
              <a:t>Muokkaa tekstin perustyylejä napsauttamalla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7" name="Date Placeholder 6"/>
          <p:cNvSpPr>
            <a:spLocks noGrp="1"/>
          </p:cNvSpPr>
          <p:nvPr>
            <p:ph type="dt" sz="half" idx="10"/>
          </p:nvPr>
        </p:nvSpPr>
        <p:spPr/>
        <p:txBody>
          <a:bodyPr/>
          <a:lstStyle/>
          <a:p>
            <a:r>
              <a:rPr lang="fi-FI"/>
              <a:t>19.8.2022</a:t>
            </a:r>
            <a:endParaRPr lang="en-US"/>
          </a:p>
        </p:txBody>
      </p:sp>
      <p:sp>
        <p:nvSpPr>
          <p:cNvPr id="8" name="Footer Placeholder 7"/>
          <p:cNvSpPr>
            <a:spLocks noGrp="1"/>
          </p:cNvSpPr>
          <p:nvPr>
            <p:ph type="ftr" sz="quarter" idx="11"/>
          </p:nvPr>
        </p:nvSpPr>
        <p:spPr/>
        <p:txBody>
          <a:bodyPr/>
          <a:lstStyle/>
          <a:p>
            <a:r>
              <a:rPr lang="en-US"/>
              <a:t>Priole/Löfberg</a:t>
            </a:r>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i-FI"/>
              <a:t>Muokkaa perustyyl. napsautt.</a:t>
            </a:r>
            <a:endParaRPr kumimoji="0" lang="en-US"/>
          </a:p>
        </p:txBody>
      </p:sp>
      <p:sp>
        <p:nvSpPr>
          <p:cNvPr id="3" name="Date Placeholder 2"/>
          <p:cNvSpPr>
            <a:spLocks noGrp="1"/>
          </p:cNvSpPr>
          <p:nvPr>
            <p:ph type="dt" sz="half" idx="10"/>
          </p:nvPr>
        </p:nvSpPr>
        <p:spPr/>
        <p:txBody>
          <a:bodyPr/>
          <a:lstStyle/>
          <a:p>
            <a:r>
              <a:rPr lang="fi-FI"/>
              <a:t>19.8.2022</a:t>
            </a:r>
            <a:endParaRPr lang="en-US"/>
          </a:p>
        </p:txBody>
      </p:sp>
      <p:sp>
        <p:nvSpPr>
          <p:cNvPr id="4" name="Footer Placeholder 3"/>
          <p:cNvSpPr>
            <a:spLocks noGrp="1"/>
          </p:cNvSpPr>
          <p:nvPr>
            <p:ph type="ftr" sz="quarter" idx="11"/>
          </p:nvPr>
        </p:nvSpPr>
        <p:spPr/>
        <p:txBody>
          <a:bodyPr/>
          <a:lstStyle/>
          <a:p>
            <a:r>
              <a:rPr lang="en-US"/>
              <a:t>Priole/Löfberg</a:t>
            </a:r>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i-FI"/>
              <a:t>19.8.2022</a:t>
            </a:r>
            <a:endParaRPr lang="en-US"/>
          </a:p>
        </p:txBody>
      </p:sp>
      <p:sp>
        <p:nvSpPr>
          <p:cNvPr id="3" name="Footer Placeholder 2"/>
          <p:cNvSpPr>
            <a:spLocks noGrp="1"/>
          </p:cNvSpPr>
          <p:nvPr>
            <p:ph type="ftr" sz="quarter" idx="11"/>
          </p:nvPr>
        </p:nvSpPr>
        <p:spPr/>
        <p:txBody>
          <a:bodyPr/>
          <a:lstStyle/>
          <a:p>
            <a:r>
              <a:rPr lang="en-US"/>
              <a:t>Priole/Löfberg</a:t>
            </a:r>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i-FI"/>
              <a:t>Muokkaa perustyyl. napsautt.</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i-FI"/>
              <a:t>Muokkaa tekstin perustyylejä napsauttamalla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5" name="Date Placeholder 4"/>
          <p:cNvSpPr>
            <a:spLocks noGrp="1"/>
          </p:cNvSpPr>
          <p:nvPr>
            <p:ph type="dt" sz="half" idx="10"/>
          </p:nvPr>
        </p:nvSpPr>
        <p:spPr/>
        <p:txBody>
          <a:bodyPr/>
          <a:lstStyle/>
          <a:p>
            <a:r>
              <a:rPr lang="fi-FI"/>
              <a:t>19.8.2022</a:t>
            </a:r>
            <a:endParaRPr lang="en-US"/>
          </a:p>
        </p:txBody>
      </p:sp>
      <p:sp>
        <p:nvSpPr>
          <p:cNvPr id="6" name="Footer Placeholder 5"/>
          <p:cNvSpPr>
            <a:spLocks noGrp="1"/>
          </p:cNvSpPr>
          <p:nvPr>
            <p:ph type="ftr" sz="quarter" idx="11"/>
          </p:nvPr>
        </p:nvSpPr>
        <p:spPr/>
        <p:txBody>
          <a:bodyPr/>
          <a:lstStyle/>
          <a:p>
            <a:r>
              <a:rPr lang="en-US"/>
              <a:t>Priole/Löfberg</a:t>
            </a:r>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i-FI"/>
              <a:t>Muokkaa perustyyl. napsautt.</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i-FI"/>
              <a:t>Muokkaa tekstin perustyylejä napsauttamalla</a:t>
            </a:r>
          </a:p>
        </p:txBody>
      </p:sp>
      <p:sp>
        <p:nvSpPr>
          <p:cNvPr id="5" name="Date Placeholder 4"/>
          <p:cNvSpPr>
            <a:spLocks noGrp="1"/>
          </p:cNvSpPr>
          <p:nvPr>
            <p:ph type="dt" sz="half" idx="10"/>
          </p:nvPr>
        </p:nvSpPr>
        <p:spPr/>
        <p:txBody>
          <a:bodyPr/>
          <a:lstStyle/>
          <a:p>
            <a:r>
              <a:rPr lang="fi-FI"/>
              <a:t>19.8.2022</a:t>
            </a:r>
            <a:endParaRPr lang="en-US"/>
          </a:p>
        </p:txBody>
      </p:sp>
      <p:sp>
        <p:nvSpPr>
          <p:cNvPr id="6" name="Footer Placeholder 5"/>
          <p:cNvSpPr>
            <a:spLocks noGrp="1"/>
          </p:cNvSpPr>
          <p:nvPr>
            <p:ph type="ftr" sz="quarter" idx="11"/>
          </p:nvPr>
        </p:nvSpPr>
        <p:spPr/>
        <p:txBody>
          <a:bodyPr/>
          <a:lstStyle/>
          <a:p>
            <a:r>
              <a:rPr lang="en-US"/>
              <a:t>Priole/Löfberg</a:t>
            </a:r>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i-FI"/>
              <a:t>Lisää kuva napsauttamalla kuvaketta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i-FI"/>
              <a:t>Muokkaa perustyyl. napsautt.</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i-FI"/>
              <a:t>Muokkaa tekstin perustyylejä napsauttamalla</a:t>
            </a:r>
          </a:p>
          <a:p>
            <a:pPr lvl="1" eaLnBrk="1" latinLnBrk="0" hangingPunct="1"/>
            <a:r>
              <a:rPr kumimoji="0" lang="fi-FI"/>
              <a:t>toinen taso</a:t>
            </a:r>
          </a:p>
          <a:p>
            <a:pPr lvl="2" eaLnBrk="1" latinLnBrk="0" hangingPunct="1"/>
            <a:r>
              <a:rPr kumimoji="0" lang="fi-FI"/>
              <a:t>kolmas taso</a:t>
            </a:r>
          </a:p>
          <a:p>
            <a:pPr lvl="3" eaLnBrk="1" latinLnBrk="0" hangingPunct="1"/>
            <a:r>
              <a:rPr kumimoji="0" lang="fi-FI"/>
              <a:t>neljäs taso</a:t>
            </a:r>
          </a:p>
          <a:p>
            <a:pPr lvl="4" eaLnBrk="1" latinLnBrk="0" hangingPunct="1"/>
            <a:r>
              <a:rPr kumimoji="0" lang="fi-FI"/>
              <a:t>viides taso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i-FI"/>
              <a:t>19.8.2022</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Priole/Löfberg</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42515" y="2342723"/>
            <a:ext cx="7851648" cy="1584176"/>
          </a:xfrm>
        </p:spPr>
        <p:txBody>
          <a:bodyPr>
            <a:normAutofit fontScale="90000"/>
          </a:bodyPr>
          <a:lstStyle/>
          <a:p>
            <a:pPr algn="ctr"/>
            <a:r>
              <a:rPr lang="fi-FI" dirty="0"/>
              <a:t/>
            </a:r>
            <a:br>
              <a:rPr lang="fi-FI" dirty="0"/>
            </a:br>
            <a:r>
              <a:rPr lang="fi-FI" dirty="0"/>
              <a:t/>
            </a:r>
            <a:br>
              <a:rPr lang="fi-FI" dirty="0"/>
            </a:br>
            <a:r>
              <a:rPr lang="fi-FI" dirty="0"/>
              <a:t/>
            </a:r>
            <a:br>
              <a:rPr lang="fi-FI" dirty="0"/>
            </a:br>
            <a:r>
              <a:rPr lang="fi-FI" dirty="0"/>
              <a:t/>
            </a:r>
            <a:br>
              <a:rPr lang="fi-FI" dirty="0"/>
            </a:br>
            <a:r>
              <a:rPr lang="fi-FI" dirty="0"/>
              <a:t/>
            </a:r>
            <a:br>
              <a:rPr lang="fi-FI" dirty="0"/>
            </a:br>
            <a:r>
              <a:rPr lang="fi-FI" dirty="0"/>
              <a:t/>
            </a:r>
            <a:br>
              <a:rPr lang="fi-FI" dirty="0"/>
            </a:br>
            <a:r>
              <a:rPr lang="fi-FI" dirty="0"/>
              <a:t>                     </a:t>
            </a:r>
            <a:br>
              <a:rPr lang="fi-FI" dirty="0"/>
            </a:br>
            <a:r>
              <a:rPr lang="fi-FI" dirty="0" smtClean="0"/>
              <a:t>                                                </a:t>
            </a:r>
            <a:r>
              <a:rPr lang="fi-FI" sz="1000" dirty="0" smtClean="0"/>
              <a:t/>
            </a:r>
            <a:br>
              <a:rPr lang="fi-FI" sz="1000" dirty="0" smtClean="0"/>
            </a:br>
            <a:r>
              <a:rPr lang="fi-FI" sz="1000" dirty="0"/>
              <a:t/>
            </a:r>
            <a:br>
              <a:rPr lang="fi-FI" sz="1000" dirty="0"/>
            </a:br>
            <a:r>
              <a:rPr lang="fi-FI" sz="1000" dirty="0" smtClean="0"/>
              <a:t>                                  						 </a:t>
            </a:r>
            <a:r>
              <a:rPr lang="fi-FI" sz="1000" dirty="0" smtClean="0"/>
              <a:t/>
            </a:r>
            <a:br>
              <a:rPr lang="fi-FI" sz="1000" dirty="0" smtClean="0"/>
            </a:br>
            <a:r>
              <a:rPr lang="fi-FI" sz="1000" dirty="0"/>
              <a:t>	</a:t>
            </a:r>
            <a:r>
              <a:rPr lang="fi-FI" sz="1000" dirty="0" smtClean="0"/>
              <a:t>	</a:t>
            </a:r>
            <a:r>
              <a:rPr lang="fi-FI" dirty="0" smtClean="0">
                <a:solidFill>
                  <a:srgbClr val="FFC000"/>
                </a:solidFill>
              </a:rPr>
              <a:t>Kihniön </a:t>
            </a:r>
            <a:r>
              <a:rPr lang="fi-FI" dirty="0">
                <a:solidFill>
                  <a:srgbClr val="FFC000"/>
                </a:solidFill>
              </a:rPr>
              <a:t>kunta</a:t>
            </a:r>
            <a:r>
              <a:rPr lang="fi-FI" dirty="0"/>
              <a:t/>
            </a:r>
            <a:br>
              <a:rPr lang="fi-FI" dirty="0"/>
            </a:br>
            <a:r>
              <a:rPr lang="fi-FI" dirty="0"/>
              <a:t>                   </a:t>
            </a:r>
            <a:br>
              <a:rPr lang="fi-FI" dirty="0"/>
            </a:br>
            <a:endParaRPr lang="fi-FI" dirty="0"/>
          </a:p>
        </p:txBody>
      </p:sp>
      <p:sp>
        <p:nvSpPr>
          <p:cNvPr id="3" name="Alaotsikko 2"/>
          <p:cNvSpPr>
            <a:spLocks noGrp="1"/>
          </p:cNvSpPr>
          <p:nvPr>
            <p:ph type="subTitle" idx="1"/>
          </p:nvPr>
        </p:nvSpPr>
        <p:spPr>
          <a:xfrm>
            <a:off x="395536" y="5085184"/>
            <a:ext cx="7854696" cy="720080"/>
          </a:xfrm>
        </p:spPr>
        <p:txBody>
          <a:bodyPr>
            <a:normAutofit/>
          </a:bodyPr>
          <a:lstStyle/>
          <a:p>
            <a:r>
              <a:rPr lang="fi-FI" sz="3000" dirty="0">
                <a:solidFill>
                  <a:srgbClr val="FFC000"/>
                </a:solidFill>
                <a:latin typeface="+mj-lt"/>
              </a:rPr>
              <a:t>Strategia-asiakirja  2022-2030</a:t>
            </a:r>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1370615"/>
            <a:ext cx="1944216" cy="1944216"/>
          </a:xfrm>
          <a:prstGeom prst="rect">
            <a:avLst/>
          </a:prstGeom>
        </p:spPr>
      </p:pic>
      <p:sp>
        <p:nvSpPr>
          <p:cNvPr id="5" name="Päivämäärän paikkamerkki 4">
            <a:extLst>
              <a:ext uri="{FF2B5EF4-FFF2-40B4-BE49-F238E27FC236}">
                <a16:creationId xmlns:a16="http://schemas.microsoft.com/office/drawing/2014/main" id="{673A3112-1200-033C-907A-A48EEADA7ABC}"/>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048574E1-52BC-0631-86F2-9B99D177CBC6}"/>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42EB12FD-C722-8BAD-D85B-E76DCF3C80CB}"/>
              </a:ext>
            </a:extLst>
          </p:cNvPr>
          <p:cNvSpPr>
            <a:spLocks noGrp="1"/>
          </p:cNvSpPr>
          <p:nvPr>
            <p:ph type="sldNum" sz="quarter" idx="12"/>
          </p:nvPr>
        </p:nvSpPr>
        <p:spPr/>
        <p:txBody>
          <a:bodyPr/>
          <a:lstStyle/>
          <a:p>
            <a:fld id="{59DE6EB8-52AB-45EA-A660-3E1EBFA72987}" type="slidenum">
              <a:rPr lang="en-US" smtClean="0"/>
              <a:t>1</a:t>
            </a:fld>
            <a:endParaRPr lang="en-US"/>
          </a:p>
        </p:txBody>
      </p:sp>
    </p:spTree>
    <p:extLst>
      <p:ext uri="{BB962C8B-B14F-4D97-AF65-F5344CB8AC3E}">
        <p14:creationId xmlns:p14="http://schemas.microsoft.com/office/powerpoint/2010/main" val="100877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atMod val="400000"/>
              </a:schemeClr>
            </a:gs>
            <a:gs pos="60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8BD3FF-411E-7EF9-09ED-7A6FF8D4E5DA}"/>
              </a:ext>
            </a:extLst>
          </p:cNvPr>
          <p:cNvSpPr>
            <a:spLocks noGrp="1"/>
          </p:cNvSpPr>
          <p:nvPr>
            <p:ph type="title"/>
          </p:nvPr>
        </p:nvSpPr>
        <p:spPr/>
        <p:txBody>
          <a:bodyPr/>
          <a:lstStyle/>
          <a:p>
            <a:r>
              <a:rPr lang="fi-FI" sz="4400" dirty="0">
                <a:solidFill>
                  <a:srgbClr val="FFC000"/>
                </a:solidFill>
              </a:rPr>
              <a:t>Kihniön strategia 2022-2023</a:t>
            </a:r>
          </a:p>
        </p:txBody>
      </p:sp>
      <p:sp>
        <p:nvSpPr>
          <p:cNvPr id="3" name="Tekstin paikkamerkki 2">
            <a:extLst>
              <a:ext uri="{FF2B5EF4-FFF2-40B4-BE49-F238E27FC236}">
                <a16:creationId xmlns:a16="http://schemas.microsoft.com/office/drawing/2014/main" id="{267C0B02-C465-15D4-34E0-45E4872D0378}"/>
              </a:ext>
            </a:extLst>
          </p:cNvPr>
          <p:cNvSpPr>
            <a:spLocks noGrp="1"/>
          </p:cNvSpPr>
          <p:nvPr>
            <p:ph type="body" idx="1"/>
          </p:nvPr>
        </p:nvSpPr>
        <p:spPr/>
        <p:txBody>
          <a:bodyPr/>
          <a:lstStyle/>
          <a:p>
            <a:r>
              <a:rPr lang="fi-FI" dirty="0">
                <a:solidFill>
                  <a:srgbClr val="FFC000"/>
                </a:solidFill>
              </a:rPr>
              <a:t>Tulevaisuuskuva ja menestystekijät</a:t>
            </a:r>
          </a:p>
        </p:txBody>
      </p:sp>
      <p:pic>
        <p:nvPicPr>
          <p:cNvPr id="4" name="Kuva 3">
            <a:extLst>
              <a:ext uri="{FF2B5EF4-FFF2-40B4-BE49-F238E27FC236}">
                <a16:creationId xmlns:a16="http://schemas.microsoft.com/office/drawing/2014/main" id="{82D3837C-5C80-1320-42D9-B603A89ADC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5" name="Päivämäärän paikkamerkki 4">
            <a:extLst>
              <a:ext uri="{FF2B5EF4-FFF2-40B4-BE49-F238E27FC236}">
                <a16:creationId xmlns:a16="http://schemas.microsoft.com/office/drawing/2014/main" id="{06687E9A-854A-ED8C-8773-19282446A95C}"/>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4E4DAF23-FD94-D96F-E6EC-0E903C7C0D84}"/>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940D2B16-AC46-C8D6-A683-6B8A48CBED16}"/>
              </a:ext>
            </a:extLst>
          </p:cNvPr>
          <p:cNvSpPr>
            <a:spLocks noGrp="1"/>
          </p:cNvSpPr>
          <p:nvPr>
            <p:ph type="sldNum" sz="quarter" idx="12"/>
          </p:nvPr>
        </p:nvSpPr>
        <p:spPr/>
        <p:txBody>
          <a:bodyPr/>
          <a:lstStyle/>
          <a:p>
            <a:fld id="{59DE6EB8-52AB-45EA-A660-3E1EBFA72987}" type="slidenum">
              <a:rPr lang="en-US" smtClean="0"/>
              <a:t>10</a:t>
            </a:fld>
            <a:endParaRPr lang="en-US"/>
          </a:p>
        </p:txBody>
      </p:sp>
    </p:spTree>
    <p:extLst>
      <p:ext uri="{BB962C8B-B14F-4D97-AF65-F5344CB8AC3E}">
        <p14:creationId xmlns:p14="http://schemas.microsoft.com/office/powerpoint/2010/main" val="422932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DFFB8712-C8F7-AD9A-0341-9E6507B97D95}"/>
              </a:ext>
            </a:extLst>
          </p:cNvPr>
          <p:cNvSpPr>
            <a:spLocks noGrp="1"/>
          </p:cNvSpPr>
          <p:nvPr>
            <p:ph type="title"/>
          </p:nvPr>
        </p:nvSpPr>
        <p:spPr/>
        <p:txBody>
          <a:bodyPr/>
          <a:lstStyle/>
          <a:p>
            <a:r>
              <a:rPr lang="fi-FI" dirty="0"/>
              <a:t>Kihniön Tulevaisuuskuva</a:t>
            </a:r>
          </a:p>
        </p:txBody>
      </p:sp>
      <p:sp>
        <p:nvSpPr>
          <p:cNvPr id="3" name="Päivämäärän paikkamerkki 2">
            <a:extLst>
              <a:ext uri="{FF2B5EF4-FFF2-40B4-BE49-F238E27FC236}">
                <a16:creationId xmlns:a16="http://schemas.microsoft.com/office/drawing/2014/main" id="{9222C2AC-F05B-9828-0335-C2E4E88779B2}"/>
              </a:ext>
            </a:extLst>
          </p:cNvPr>
          <p:cNvSpPr>
            <a:spLocks noGrp="1"/>
          </p:cNvSpPr>
          <p:nvPr>
            <p:ph type="dt" sz="half" idx="10"/>
          </p:nvPr>
        </p:nvSpPr>
        <p:spPr/>
        <p:txBody>
          <a:bodyPr/>
          <a:lstStyle/>
          <a:p>
            <a:r>
              <a:rPr lang="fi-FI"/>
              <a:t>19.8.2022</a:t>
            </a:r>
            <a:endParaRPr lang="en-US"/>
          </a:p>
        </p:txBody>
      </p:sp>
      <p:sp>
        <p:nvSpPr>
          <p:cNvPr id="5" name="Alatunnisteen paikkamerkki 4">
            <a:extLst>
              <a:ext uri="{FF2B5EF4-FFF2-40B4-BE49-F238E27FC236}">
                <a16:creationId xmlns:a16="http://schemas.microsoft.com/office/drawing/2014/main" id="{283D80BB-A598-BD15-7A75-DA6CB2652B3D}"/>
              </a:ext>
            </a:extLst>
          </p:cNvPr>
          <p:cNvSpPr>
            <a:spLocks noGrp="1"/>
          </p:cNvSpPr>
          <p:nvPr>
            <p:ph type="ftr" sz="quarter" idx="11"/>
          </p:nvPr>
        </p:nvSpPr>
        <p:spPr/>
        <p:txBody>
          <a:bodyPr/>
          <a:lstStyle/>
          <a:p>
            <a:r>
              <a:rPr lang="en-US"/>
              <a:t>Priole/Löfberg</a:t>
            </a:r>
          </a:p>
        </p:txBody>
      </p:sp>
      <p:sp>
        <p:nvSpPr>
          <p:cNvPr id="6" name="Dian numeron paikkamerkki 5">
            <a:extLst>
              <a:ext uri="{FF2B5EF4-FFF2-40B4-BE49-F238E27FC236}">
                <a16:creationId xmlns:a16="http://schemas.microsoft.com/office/drawing/2014/main" id="{23530CD5-B473-28D3-2446-6379F6A48F83}"/>
              </a:ext>
            </a:extLst>
          </p:cNvPr>
          <p:cNvSpPr>
            <a:spLocks noGrp="1"/>
          </p:cNvSpPr>
          <p:nvPr>
            <p:ph type="sldNum" sz="quarter" idx="12"/>
          </p:nvPr>
        </p:nvSpPr>
        <p:spPr/>
        <p:txBody>
          <a:bodyPr/>
          <a:lstStyle/>
          <a:p>
            <a:fld id="{59DE6EB8-52AB-45EA-A660-3E1EBFA72987}" type="slidenum">
              <a:rPr lang="en-US" smtClean="0"/>
              <a:t>11</a:t>
            </a:fld>
            <a:endParaRPr lang="en-US"/>
          </a:p>
        </p:txBody>
      </p:sp>
      <p:sp>
        <p:nvSpPr>
          <p:cNvPr id="9" name="Tekstiruutu 8">
            <a:extLst>
              <a:ext uri="{FF2B5EF4-FFF2-40B4-BE49-F238E27FC236}">
                <a16:creationId xmlns:a16="http://schemas.microsoft.com/office/drawing/2014/main" id="{68912608-4363-4349-4D1F-37930232A98A}"/>
              </a:ext>
            </a:extLst>
          </p:cNvPr>
          <p:cNvSpPr txBox="1"/>
          <p:nvPr/>
        </p:nvSpPr>
        <p:spPr>
          <a:xfrm>
            <a:off x="458022" y="1935480"/>
            <a:ext cx="7818040" cy="38164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indent="0">
              <a:buNone/>
            </a:pPr>
            <a:r>
              <a:rPr lang="fi-FI" sz="2200" dirty="0">
                <a:ln w="0"/>
                <a:solidFill>
                  <a:schemeClr val="accent1"/>
                </a:solidFill>
                <a:effectLst>
                  <a:outerShdw blurRad="38100" dist="25400" dir="5400000" algn="ctr" rotWithShape="0">
                    <a:srgbClr val="6E747A">
                      <a:alpha val="43000"/>
                    </a:srgbClr>
                  </a:outerShdw>
                </a:effectLst>
                <a:latin typeface="+mj-lt"/>
              </a:rPr>
              <a:t>Kihniö on turvallinen ja viihtyisä paikka asua ja yrittää. Meillä on laadukkaat palvelut sekä runsaat harrastusmahdollisuudet. </a:t>
            </a:r>
          </a:p>
          <a:p>
            <a:pPr marL="0" indent="0">
              <a:buNone/>
            </a:pPr>
            <a:endParaRPr lang="fi-FI" sz="2200" dirty="0">
              <a:ln w="0"/>
              <a:solidFill>
                <a:schemeClr val="accent1"/>
              </a:solidFill>
              <a:effectLst>
                <a:outerShdw blurRad="38100" dist="25400" dir="5400000" algn="ctr" rotWithShape="0">
                  <a:srgbClr val="6E747A">
                    <a:alpha val="43000"/>
                  </a:srgbClr>
                </a:outerShdw>
              </a:effectLst>
              <a:latin typeface="+mj-lt"/>
            </a:endParaRPr>
          </a:p>
          <a:p>
            <a:pPr marL="0" indent="0">
              <a:buNone/>
            </a:pPr>
            <a:r>
              <a:rPr lang="fi-FI" sz="2200" dirty="0">
                <a:ln w="0"/>
                <a:solidFill>
                  <a:schemeClr val="accent1"/>
                </a:solidFill>
                <a:effectLst>
                  <a:outerShdw blurRad="38100" dist="25400" dir="5400000" algn="ctr" rotWithShape="0">
                    <a:srgbClr val="6E747A">
                      <a:alpha val="43000"/>
                    </a:srgbClr>
                  </a:outerShdw>
                </a:effectLst>
                <a:latin typeface="+mj-lt"/>
              </a:rPr>
              <a:t>Kuntalaisille mahdollistamme väljää asumista lähellä kaunista luontoamme. Kannustamme ja tuemme yrittäjyyttä. </a:t>
            </a:r>
          </a:p>
          <a:p>
            <a:pPr marL="0" indent="0">
              <a:buNone/>
            </a:pPr>
            <a:endParaRPr lang="fi-FI" sz="2200" dirty="0">
              <a:ln w="0"/>
              <a:solidFill>
                <a:schemeClr val="accent1"/>
              </a:solidFill>
              <a:effectLst>
                <a:outerShdw blurRad="38100" dist="25400" dir="5400000" algn="ctr" rotWithShape="0">
                  <a:srgbClr val="6E747A">
                    <a:alpha val="43000"/>
                  </a:srgbClr>
                </a:outerShdw>
              </a:effectLst>
              <a:latin typeface="+mj-lt"/>
            </a:endParaRPr>
          </a:p>
          <a:p>
            <a:pPr marL="0" indent="0">
              <a:buNone/>
            </a:pPr>
            <a:r>
              <a:rPr lang="fi-FI" sz="2200" dirty="0">
                <a:ln w="0"/>
                <a:solidFill>
                  <a:schemeClr val="accent1"/>
                </a:solidFill>
                <a:effectLst>
                  <a:outerShdw blurRad="38100" dist="25400" dir="5400000" algn="ctr" rotWithShape="0">
                    <a:srgbClr val="6E747A">
                      <a:alpha val="43000"/>
                    </a:srgbClr>
                  </a:outerShdw>
                </a:effectLst>
                <a:latin typeface="+mj-lt"/>
              </a:rPr>
              <a:t>Haluamme, että kuntamme elinvoima lisääntyy ja siksi markkinoimme kuntaamme aktiivisesti. Kesäasukkaamme voivat sujuvasti </a:t>
            </a:r>
            <a:r>
              <a:rPr lang="fi-FI" sz="2200" dirty="0" err="1">
                <a:ln w="0"/>
                <a:solidFill>
                  <a:schemeClr val="accent1"/>
                </a:solidFill>
                <a:effectLst>
                  <a:outerShdw blurRad="38100" dist="25400" dir="5400000" algn="ctr" rotWithShape="0">
                    <a:srgbClr val="6E747A">
                      <a:alpha val="43000"/>
                    </a:srgbClr>
                  </a:outerShdw>
                </a:effectLst>
                <a:latin typeface="+mj-lt"/>
              </a:rPr>
              <a:t>etätyöskennellä</a:t>
            </a:r>
            <a:r>
              <a:rPr lang="fi-FI" sz="2200" dirty="0">
                <a:ln w="0"/>
                <a:solidFill>
                  <a:schemeClr val="accent1"/>
                </a:solidFill>
                <a:effectLst>
                  <a:outerShdw blurRad="38100" dist="25400" dir="5400000" algn="ctr" rotWithShape="0">
                    <a:srgbClr val="6E747A">
                      <a:alpha val="43000"/>
                    </a:srgbClr>
                  </a:outerShdw>
                </a:effectLst>
                <a:latin typeface="+mj-lt"/>
              </a:rPr>
              <a:t> vaikka omalta laiturilta.</a:t>
            </a:r>
          </a:p>
          <a:p>
            <a:pPr marL="0" indent="0">
              <a:buNone/>
            </a:pPr>
            <a:endParaRPr lang="fi-FI" sz="2200" dirty="0">
              <a:ln w="0"/>
              <a:solidFill>
                <a:schemeClr val="accent1"/>
              </a:solidFill>
              <a:effectLst>
                <a:outerShdw blurRad="38100" dist="25400" dir="5400000" algn="ctr" rotWithShape="0">
                  <a:srgbClr val="6E747A">
                    <a:alpha val="43000"/>
                  </a:srgbClr>
                </a:outerShdw>
              </a:effectLst>
              <a:latin typeface="+mj-lt"/>
            </a:endParaRPr>
          </a:p>
          <a:p>
            <a:pPr marL="0" indent="0">
              <a:buNone/>
            </a:pPr>
            <a:r>
              <a:rPr lang="fi-FI" sz="2200" dirty="0">
                <a:ln w="0"/>
                <a:solidFill>
                  <a:schemeClr val="accent1"/>
                </a:solidFill>
                <a:effectLst>
                  <a:outerShdw blurRad="38100" dist="25400" dir="5400000" algn="ctr" rotWithShape="0">
                    <a:srgbClr val="6E747A">
                      <a:alpha val="43000"/>
                    </a:srgbClr>
                  </a:outerShdw>
                </a:effectLst>
                <a:latin typeface="+mj-lt"/>
              </a:rPr>
              <a:t>Sillä Kihniössä hoituu.</a:t>
            </a:r>
          </a:p>
        </p:txBody>
      </p:sp>
    </p:spTree>
    <p:extLst>
      <p:ext uri="{BB962C8B-B14F-4D97-AF65-F5344CB8AC3E}">
        <p14:creationId xmlns:p14="http://schemas.microsoft.com/office/powerpoint/2010/main" val="403344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55B90D-2694-31C2-C842-F6ECD3D12099}"/>
              </a:ext>
            </a:extLst>
          </p:cNvPr>
          <p:cNvSpPr>
            <a:spLocks noGrp="1"/>
          </p:cNvSpPr>
          <p:nvPr>
            <p:ph type="title"/>
          </p:nvPr>
        </p:nvSpPr>
        <p:spPr/>
        <p:txBody>
          <a:bodyPr/>
          <a:lstStyle/>
          <a:p>
            <a:r>
              <a:rPr lang="fi-FI" dirty="0"/>
              <a:t>Kihniön </a:t>
            </a:r>
            <a:r>
              <a:rPr lang="fi-FI"/>
              <a:t>strategia 2022-2030</a:t>
            </a:r>
            <a:endParaRPr lang="fi-FI" dirty="0"/>
          </a:p>
        </p:txBody>
      </p:sp>
      <p:graphicFrame>
        <p:nvGraphicFramePr>
          <p:cNvPr id="6" name="Kaaviokuva 5">
            <a:extLst>
              <a:ext uri="{FF2B5EF4-FFF2-40B4-BE49-F238E27FC236}">
                <a16:creationId xmlns:a16="http://schemas.microsoft.com/office/drawing/2014/main" id="{94B6CC49-FF90-037C-E47B-BBD7A2C9F674}"/>
              </a:ext>
            </a:extLst>
          </p:cNvPr>
          <p:cNvGraphicFramePr/>
          <p:nvPr>
            <p:extLst>
              <p:ext uri="{D42A27DB-BD31-4B8C-83A1-F6EECF244321}">
                <p14:modId xmlns:p14="http://schemas.microsoft.com/office/powerpoint/2010/main" val="578553375"/>
              </p:ext>
            </p:extLst>
          </p:nvPr>
        </p:nvGraphicFramePr>
        <p:xfrm>
          <a:off x="528936" y="1918722"/>
          <a:ext cx="777686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Kuva 6">
            <a:extLst>
              <a:ext uri="{FF2B5EF4-FFF2-40B4-BE49-F238E27FC236}">
                <a16:creationId xmlns:a16="http://schemas.microsoft.com/office/drawing/2014/main" id="{62995550-AF3B-A466-97E3-E5C608C6D26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82229"/>
            <a:ext cx="504056" cy="394443"/>
          </a:xfrm>
          <a:prstGeom prst="rect">
            <a:avLst/>
          </a:prstGeom>
        </p:spPr>
      </p:pic>
      <p:sp>
        <p:nvSpPr>
          <p:cNvPr id="8" name="Päivämäärän paikkamerkki 7">
            <a:extLst>
              <a:ext uri="{FF2B5EF4-FFF2-40B4-BE49-F238E27FC236}">
                <a16:creationId xmlns:a16="http://schemas.microsoft.com/office/drawing/2014/main" id="{781FDC1D-D866-3545-F79E-99CD633BB1FA}"/>
              </a:ext>
            </a:extLst>
          </p:cNvPr>
          <p:cNvSpPr>
            <a:spLocks noGrp="1"/>
          </p:cNvSpPr>
          <p:nvPr>
            <p:ph type="dt" sz="half" idx="10"/>
          </p:nvPr>
        </p:nvSpPr>
        <p:spPr/>
        <p:txBody>
          <a:bodyPr/>
          <a:lstStyle/>
          <a:p>
            <a:r>
              <a:rPr lang="fi-FI"/>
              <a:t>19.8.2022</a:t>
            </a:r>
            <a:endParaRPr lang="en-US"/>
          </a:p>
        </p:txBody>
      </p:sp>
      <p:sp>
        <p:nvSpPr>
          <p:cNvPr id="9" name="Alatunnisteen paikkamerkki 8">
            <a:extLst>
              <a:ext uri="{FF2B5EF4-FFF2-40B4-BE49-F238E27FC236}">
                <a16:creationId xmlns:a16="http://schemas.microsoft.com/office/drawing/2014/main" id="{1FEC786B-D80D-F550-5494-B80F0ECA6619}"/>
              </a:ext>
            </a:extLst>
          </p:cNvPr>
          <p:cNvSpPr>
            <a:spLocks noGrp="1"/>
          </p:cNvSpPr>
          <p:nvPr>
            <p:ph type="ftr" sz="quarter" idx="11"/>
          </p:nvPr>
        </p:nvSpPr>
        <p:spPr/>
        <p:txBody>
          <a:bodyPr/>
          <a:lstStyle/>
          <a:p>
            <a:r>
              <a:rPr lang="en-US"/>
              <a:t>Priole/Löfberg</a:t>
            </a:r>
          </a:p>
        </p:txBody>
      </p:sp>
      <p:sp>
        <p:nvSpPr>
          <p:cNvPr id="10" name="Dian numeron paikkamerkki 9">
            <a:extLst>
              <a:ext uri="{FF2B5EF4-FFF2-40B4-BE49-F238E27FC236}">
                <a16:creationId xmlns:a16="http://schemas.microsoft.com/office/drawing/2014/main" id="{F4638E37-6913-9B72-A066-F9ED83F2F688}"/>
              </a:ext>
            </a:extLst>
          </p:cNvPr>
          <p:cNvSpPr>
            <a:spLocks noGrp="1"/>
          </p:cNvSpPr>
          <p:nvPr>
            <p:ph type="sldNum" sz="quarter" idx="12"/>
          </p:nvPr>
        </p:nvSpPr>
        <p:spPr/>
        <p:txBody>
          <a:bodyPr/>
          <a:lstStyle/>
          <a:p>
            <a:fld id="{59DE6EB8-52AB-45EA-A660-3E1EBFA72987}" type="slidenum">
              <a:rPr lang="en-US" smtClean="0"/>
              <a:t>12</a:t>
            </a:fld>
            <a:endParaRPr lang="en-US"/>
          </a:p>
        </p:txBody>
      </p:sp>
    </p:spTree>
    <p:extLst>
      <p:ext uri="{BB962C8B-B14F-4D97-AF65-F5344CB8AC3E}">
        <p14:creationId xmlns:p14="http://schemas.microsoft.com/office/powerpoint/2010/main" val="1585651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Palvelut </a:t>
            </a:r>
            <a:r>
              <a:rPr lang="fi-FI" dirty="0" smtClean="0"/>
              <a:t>kuntalaisille</a:t>
            </a:r>
            <a:endParaRPr lang="fi-FI" sz="2700" dirty="0"/>
          </a:p>
        </p:txBody>
      </p:sp>
      <p:sp>
        <p:nvSpPr>
          <p:cNvPr id="3" name="Sisällön paikkamerkki 2"/>
          <p:cNvSpPr>
            <a:spLocks noGrp="1"/>
          </p:cNvSpPr>
          <p:nvPr>
            <p:ph idx="1"/>
          </p:nvPr>
        </p:nvSpPr>
        <p:spPr/>
        <p:txBody>
          <a:bodyPr/>
          <a:lstStyle/>
          <a:p>
            <a:pPr marL="0" indent="0">
              <a:buNone/>
            </a:pPr>
            <a:endParaRPr lang="fi-FI" sz="2400" dirty="0"/>
          </a:p>
          <a:p>
            <a:pPr>
              <a:buFont typeface="Wingdings" panose="05000000000000000000" pitchFamily="2" charset="2"/>
              <a:buChar char="Ø"/>
            </a:pPr>
            <a:r>
              <a:rPr lang="fi-FI" sz="2000" dirty="0">
                <a:latin typeface="+mj-lt"/>
              </a:rPr>
              <a:t>Tuotamme palveluita niin kuntalaisille kuin kausiasukkaille</a:t>
            </a:r>
          </a:p>
          <a:p>
            <a:pPr>
              <a:buFont typeface="Wingdings" panose="05000000000000000000" pitchFamily="2" charset="2"/>
              <a:buChar char="Ø"/>
            </a:pPr>
            <a:r>
              <a:rPr lang="fi-FI" sz="2000" dirty="0">
                <a:latin typeface="+mj-lt"/>
              </a:rPr>
              <a:t>Palvelut tuotetaan omana toimintana, yhteistyössä muiden kuntien, hyvinvointialueen ja eri yhteisöjen kanssa</a:t>
            </a:r>
          </a:p>
          <a:p>
            <a:pPr>
              <a:buFont typeface="Wingdings" panose="05000000000000000000" pitchFamily="2" charset="2"/>
              <a:buChar char="Ø"/>
            </a:pPr>
            <a:r>
              <a:rPr lang="fi-FI" sz="2000" dirty="0">
                <a:latin typeface="+mj-lt"/>
              </a:rPr>
              <a:t>Mitoitetaan palvelut ja sopiva palvelurakenne vastaamaan toisiaan</a:t>
            </a:r>
          </a:p>
          <a:p>
            <a:pPr marL="0" indent="0">
              <a:buNone/>
            </a:pPr>
            <a:endParaRPr lang="fi-FI" sz="2400" dirty="0"/>
          </a:p>
        </p:txBody>
      </p:sp>
      <p:sp>
        <p:nvSpPr>
          <p:cNvPr id="4" name="Päivämäärän paikkamerkki 3"/>
          <p:cNvSpPr>
            <a:spLocks noGrp="1"/>
          </p:cNvSpPr>
          <p:nvPr>
            <p:ph type="dt" sz="half" idx="10"/>
          </p:nvPr>
        </p:nvSpPr>
        <p:spPr/>
        <p:txBody>
          <a:bodyPr/>
          <a:lstStyle/>
          <a:p>
            <a:r>
              <a:rPr lang="fi-FI"/>
              <a:t>19.8.2022</a:t>
            </a:r>
            <a:endParaRPr lang="en-US"/>
          </a:p>
        </p:txBody>
      </p:sp>
      <p:sp>
        <p:nvSpPr>
          <p:cNvPr id="5" name="Alatunnisteen paikkamerkki 4"/>
          <p:cNvSpPr>
            <a:spLocks noGrp="1"/>
          </p:cNvSpPr>
          <p:nvPr>
            <p:ph type="ftr" sz="quarter" idx="11"/>
          </p:nvPr>
        </p:nvSpPr>
        <p:spPr/>
        <p:txBody>
          <a:bodyPr/>
          <a:lstStyle/>
          <a:p>
            <a:r>
              <a:rPr lang="en-US"/>
              <a:t>Priole/Löfberg</a:t>
            </a:r>
          </a:p>
        </p:txBody>
      </p:sp>
      <p:sp>
        <p:nvSpPr>
          <p:cNvPr id="6" name="Dian numeron paikkamerkki 5"/>
          <p:cNvSpPr>
            <a:spLocks noGrp="1"/>
          </p:cNvSpPr>
          <p:nvPr>
            <p:ph type="sldNum" sz="quarter" idx="12"/>
          </p:nvPr>
        </p:nvSpPr>
        <p:spPr/>
        <p:txBody>
          <a:bodyPr/>
          <a:lstStyle/>
          <a:p>
            <a:fld id="{59DE6EB8-52AB-45EA-A660-3E1EBFA72987}" type="slidenum">
              <a:rPr lang="en-US" smtClean="0"/>
              <a:t>13</a:t>
            </a:fld>
            <a:endParaRPr lang="en-US"/>
          </a:p>
        </p:txBody>
      </p:sp>
    </p:spTree>
    <p:extLst>
      <p:ext uri="{BB962C8B-B14F-4D97-AF65-F5344CB8AC3E}">
        <p14:creationId xmlns:p14="http://schemas.microsoft.com/office/powerpoint/2010/main" val="1588555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D4F2E6E7-2A7F-6522-AC56-F24F67897D3F}"/>
              </a:ext>
            </a:extLst>
          </p:cNvPr>
          <p:cNvSpPr>
            <a:spLocks noGrp="1"/>
          </p:cNvSpPr>
          <p:nvPr>
            <p:ph type="title"/>
          </p:nvPr>
        </p:nvSpPr>
        <p:spPr>
          <a:xfrm>
            <a:off x="457200" y="1124744"/>
            <a:ext cx="8229600" cy="1143000"/>
          </a:xfrm>
        </p:spPr>
        <p:txBody>
          <a:bodyPr>
            <a:normAutofit fontScale="90000"/>
          </a:bodyPr>
          <a:lstStyle/>
          <a:p>
            <a:r>
              <a:rPr lang="fi-FI" dirty="0">
                <a:effectLst/>
                <a:latin typeface="Calibri" panose="020F0502020204030204" pitchFamily="34" charset="0"/>
                <a:ea typeface="Calibri" panose="020F0502020204030204" pitchFamily="34" charset="0"/>
                <a:cs typeface="Times New Roman" panose="02020603050405020304" pitchFamily="18" charset="0"/>
              </a:rPr>
              <a:t>Uudet innovaatiot opetuksen saralla</a:t>
            </a:r>
            <a:endParaRPr lang="fi-FI" dirty="0"/>
          </a:p>
        </p:txBody>
      </p:sp>
      <p:sp>
        <p:nvSpPr>
          <p:cNvPr id="3" name="Sisällön paikkamerkki 2">
            <a:extLst>
              <a:ext uri="{FF2B5EF4-FFF2-40B4-BE49-F238E27FC236}">
                <a16:creationId xmlns:a16="http://schemas.microsoft.com/office/drawing/2014/main" id="{4318C176-34E7-38BA-4EE8-782DCA3CDF7D}"/>
              </a:ext>
            </a:extLst>
          </p:cNvPr>
          <p:cNvSpPr>
            <a:spLocks noGrp="1"/>
          </p:cNvSpPr>
          <p:nvPr>
            <p:ph idx="1"/>
          </p:nvPr>
        </p:nvSpPr>
        <p:spPr>
          <a:xfrm>
            <a:off x="457200" y="2564904"/>
            <a:ext cx="8229600" cy="4389120"/>
          </a:xfrm>
        </p:spPr>
        <p:txBody>
          <a:bodyPr/>
          <a:lstStyle/>
          <a:p>
            <a:pPr>
              <a:buFont typeface="Wingdings" panose="05000000000000000000" pitchFamily="2" charset="2"/>
              <a:buChar char="Ø"/>
            </a:pPr>
            <a:endParaRPr lang="fi-FI"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fi-FI"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Yläkoulun säilyttäminen on Kihniön elinvoimalle keskeinen asia</a:t>
            </a:r>
          </a:p>
          <a:p>
            <a:pPr>
              <a:buFont typeface="Wingdings" panose="05000000000000000000" pitchFamily="2" charset="2"/>
              <a:buChar char="Ø"/>
            </a:pPr>
            <a:r>
              <a:rPr lang="fi-FI"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Tarvitaan uusia toimintatapoja, teknologiaa ja kuntien yhteistyötä yläkoulun säilyttämiseksi sekä varhaiskasvatuksen ja perusopetuksen turvaamiseksi</a:t>
            </a:r>
          </a:p>
          <a:p>
            <a:pPr>
              <a:buFont typeface="Wingdings" panose="05000000000000000000" pitchFamily="2" charset="2"/>
              <a:buChar char="Ø"/>
            </a:pPr>
            <a:r>
              <a:rPr lang="fi-FI"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Lapsiperheiden hyvinvointiin panostaminen siten, että kunnassa on laadukas varhaiskasvatus ja perusopetus</a:t>
            </a:r>
          </a:p>
          <a:p>
            <a:pPr>
              <a:buFont typeface="Wingdings" panose="05000000000000000000" pitchFamily="2" charset="2"/>
              <a:buChar char="Ø"/>
            </a:pPr>
            <a:endParaRPr lang="fi-FI"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fi-FI"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buClr>
                <a:srgbClr val="0BD0D9"/>
              </a:buClr>
              <a:buNone/>
            </a:pPr>
            <a:endParaRPr lang="fi-FI"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buClr>
                <a:srgbClr val="0BD0D9"/>
              </a:buClr>
            </a:pPr>
            <a:endParaRPr lang="fi-FI"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buClr>
                <a:srgbClr val="0BD0D9"/>
              </a:buClr>
            </a:pPr>
            <a:endParaRPr lang="fi-FI" dirty="0">
              <a:solidFill>
                <a:prstClr val="black"/>
              </a:solidFill>
            </a:endParaRPr>
          </a:p>
          <a:p>
            <a:endParaRPr lang="fi-FI" dirty="0"/>
          </a:p>
        </p:txBody>
      </p:sp>
      <p:sp>
        <p:nvSpPr>
          <p:cNvPr id="5" name="Päivämäärän paikkamerkki 4">
            <a:extLst>
              <a:ext uri="{FF2B5EF4-FFF2-40B4-BE49-F238E27FC236}">
                <a16:creationId xmlns:a16="http://schemas.microsoft.com/office/drawing/2014/main" id="{7C95FD92-6295-22C8-128A-F169615EDECA}"/>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84FF8880-79C2-0313-FAFA-C52C8490BB28}"/>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DFA74CE5-7130-18EF-3BCF-FBCB8103E10D}"/>
              </a:ext>
            </a:extLst>
          </p:cNvPr>
          <p:cNvSpPr>
            <a:spLocks noGrp="1"/>
          </p:cNvSpPr>
          <p:nvPr>
            <p:ph type="sldNum" sz="quarter" idx="12"/>
          </p:nvPr>
        </p:nvSpPr>
        <p:spPr/>
        <p:txBody>
          <a:bodyPr/>
          <a:lstStyle/>
          <a:p>
            <a:fld id="{59DE6EB8-52AB-45EA-A660-3E1EBFA72987}" type="slidenum">
              <a:rPr lang="en-US" smtClean="0"/>
              <a:t>14</a:t>
            </a:fld>
            <a:endParaRPr lang="en-US"/>
          </a:p>
        </p:txBody>
      </p:sp>
    </p:spTree>
    <p:extLst>
      <p:ext uri="{BB962C8B-B14F-4D97-AF65-F5344CB8AC3E}">
        <p14:creationId xmlns:p14="http://schemas.microsoft.com/office/powerpoint/2010/main" val="72878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D4F2E6E7-2A7F-6522-AC56-F24F67897D3F}"/>
              </a:ext>
            </a:extLst>
          </p:cNvPr>
          <p:cNvSpPr>
            <a:spLocks noGrp="1"/>
          </p:cNvSpPr>
          <p:nvPr>
            <p:ph type="title"/>
          </p:nvPr>
        </p:nvSpPr>
        <p:spPr>
          <a:xfrm>
            <a:off x="457200" y="1124744"/>
            <a:ext cx="8229600" cy="1143000"/>
          </a:xfrm>
        </p:spPr>
        <p:txBody>
          <a:bodyPr>
            <a:normAutofit fontScale="90000"/>
          </a:bodyPr>
          <a:lstStyle/>
          <a:p>
            <a:r>
              <a:rPr lang="fi-FI" dirty="0">
                <a:effectLst/>
                <a:latin typeface="Calibri" panose="020F0502020204030204" pitchFamily="34" charset="0"/>
                <a:ea typeface="Calibri" panose="020F0502020204030204" pitchFamily="34" charset="0"/>
                <a:cs typeface="Times New Roman" panose="02020603050405020304" pitchFamily="18" charset="0"/>
              </a:rPr>
              <a:t>Uudet innovaatiot opetuksen saralla</a:t>
            </a:r>
            <a:endParaRPr lang="fi-FI" dirty="0"/>
          </a:p>
        </p:txBody>
      </p:sp>
      <p:sp>
        <p:nvSpPr>
          <p:cNvPr id="3" name="Sisällön paikkamerkki 2">
            <a:extLst>
              <a:ext uri="{FF2B5EF4-FFF2-40B4-BE49-F238E27FC236}">
                <a16:creationId xmlns:a16="http://schemas.microsoft.com/office/drawing/2014/main" id="{4318C176-34E7-38BA-4EE8-782DCA3CDF7D}"/>
              </a:ext>
            </a:extLst>
          </p:cNvPr>
          <p:cNvSpPr>
            <a:spLocks noGrp="1"/>
          </p:cNvSpPr>
          <p:nvPr>
            <p:ph idx="1"/>
          </p:nvPr>
        </p:nvSpPr>
        <p:spPr>
          <a:xfrm>
            <a:off x="457200" y="2564904"/>
            <a:ext cx="8229600" cy="4389120"/>
          </a:xfrm>
        </p:spPr>
        <p:txBody>
          <a:bodyPr/>
          <a:lstStyle/>
          <a:p>
            <a:pPr marL="0" indent="0">
              <a:buNone/>
            </a:pPr>
            <a:r>
              <a:rPr lang="fi-FI" b="1" dirty="0">
                <a:latin typeface="+mj-lt"/>
              </a:rPr>
              <a:t>Toimenpiteet</a:t>
            </a:r>
          </a:p>
          <a:p>
            <a:pPr>
              <a:buFont typeface="Wingdings" panose="05000000000000000000" pitchFamily="2" charset="2"/>
              <a:buChar char="Ø"/>
            </a:pPr>
            <a:r>
              <a:rPr lang="fi-FI" dirty="0" smtClean="0">
                <a:latin typeface="+mj-lt"/>
              </a:rPr>
              <a:t>Valinnaisainetarjonnan monipuolistaminen</a:t>
            </a:r>
            <a:endParaRPr lang="fi-FI" dirty="0">
              <a:latin typeface="+mj-lt"/>
            </a:endParaRPr>
          </a:p>
          <a:p>
            <a:pPr>
              <a:buFont typeface="Wingdings" panose="05000000000000000000" pitchFamily="2" charset="2"/>
              <a:buChar char="Ø"/>
            </a:pPr>
            <a:r>
              <a:rPr lang="fi-FI" dirty="0">
                <a:latin typeface="+mj-lt"/>
              </a:rPr>
              <a:t>Yritysyhteistyön laajentaminen</a:t>
            </a:r>
          </a:p>
          <a:p>
            <a:pPr lvl="0">
              <a:buClr>
                <a:srgbClr val="0BD0D9"/>
              </a:buClr>
              <a:buFont typeface="Wingdings" panose="05000000000000000000" pitchFamily="2" charset="2"/>
              <a:buChar char="Ø"/>
            </a:pPr>
            <a:r>
              <a:rPr lang="fi-FI" dirty="0">
                <a:solidFill>
                  <a:prstClr val="black"/>
                </a:solidFill>
                <a:latin typeface="+mj-lt"/>
              </a:rPr>
              <a:t>Vertaistuen aktivointi samassa tilanteessa olevilta kunnilta</a:t>
            </a:r>
          </a:p>
          <a:p>
            <a:pPr lvl="0">
              <a:buClr>
                <a:srgbClr val="0BD0D9"/>
              </a:buClr>
              <a:buFont typeface="Wingdings" panose="05000000000000000000" pitchFamily="2" charset="2"/>
              <a:buChar char="Ø"/>
            </a:pPr>
            <a:r>
              <a:rPr lang="fi-FI" dirty="0">
                <a:solidFill>
                  <a:prstClr val="black"/>
                </a:solidFill>
                <a:latin typeface="+mj-lt"/>
              </a:rPr>
              <a:t>Aktiivisuuteen kannustaminen uusille opetuskokeiluille</a:t>
            </a:r>
          </a:p>
          <a:p>
            <a:pPr marL="0" lvl="0" indent="0">
              <a:buClr>
                <a:srgbClr val="0BD0D9"/>
              </a:buClr>
              <a:buNone/>
            </a:pPr>
            <a:endParaRPr lang="fi-FI" dirty="0">
              <a:solidFill>
                <a:prstClr val="black"/>
              </a:solidFill>
            </a:endParaRPr>
          </a:p>
          <a:p>
            <a:pPr>
              <a:buFont typeface="Wingdings" panose="05000000000000000000" pitchFamily="2" charset="2"/>
              <a:buChar char="Ø"/>
            </a:pPr>
            <a:endParaRPr lang="fi-FI" dirty="0">
              <a:latin typeface="+mj-lt"/>
            </a:endParaRPr>
          </a:p>
        </p:txBody>
      </p:sp>
      <p:sp>
        <p:nvSpPr>
          <p:cNvPr id="5" name="Päivämäärän paikkamerkki 4">
            <a:extLst>
              <a:ext uri="{FF2B5EF4-FFF2-40B4-BE49-F238E27FC236}">
                <a16:creationId xmlns:a16="http://schemas.microsoft.com/office/drawing/2014/main" id="{7C95FD92-6295-22C8-128A-F169615EDECA}"/>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84FF8880-79C2-0313-FAFA-C52C8490BB28}"/>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DFA74CE5-7130-18EF-3BCF-FBCB8103E10D}"/>
              </a:ext>
            </a:extLst>
          </p:cNvPr>
          <p:cNvSpPr>
            <a:spLocks noGrp="1"/>
          </p:cNvSpPr>
          <p:nvPr>
            <p:ph type="sldNum" sz="quarter" idx="12"/>
          </p:nvPr>
        </p:nvSpPr>
        <p:spPr/>
        <p:txBody>
          <a:bodyPr/>
          <a:lstStyle/>
          <a:p>
            <a:fld id="{59DE6EB8-52AB-45EA-A660-3E1EBFA72987}" type="slidenum">
              <a:rPr lang="en-US" smtClean="0"/>
              <a:t>15</a:t>
            </a:fld>
            <a:endParaRPr lang="en-US"/>
          </a:p>
        </p:txBody>
      </p:sp>
    </p:spTree>
    <p:extLst>
      <p:ext uri="{BB962C8B-B14F-4D97-AF65-F5344CB8AC3E}">
        <p14:creationId xmlns:p14="http://schemas.microsoft.com/office/powerpoint/2010/main" val="2505458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5C0EAB8A-A71C-01C1-08F8-5B795D0B9D63}"/>
              </a:ext>
            </a:extLst>
          </p:cNvPr>
          <p:cNvSpPr>
            <a:spLocks noGrp="1"/>
          </p:cNvSpPr>
          <p:nvPr>
            <p:ph type="title"/>
          </p:nvPr>
        </p:nvSpPr>
        <p:spPr/>
        <p:txBody>
          <a:bodyPr>
            <a:normAutofit/>
          </a:bodyPr>
          <a:lstStyle/>
          <a:p>
            <a:r>
              <a:rPr lang="fi-FI" sz="4500" dirty="0"/>
              <a:t>Kuntataloudesta huolehtiminen</a:t>
            </a:r>
          </a:p>
        </p:txBody>
      </p:sp>
      <p:sp>
        <p:nvSpPr>
          <p:cNvPr id="3" name="Sisällön paikkamerkki 2">
            <a:extLst>
              <a:ext uri="{FF2B5EF4-FFF2-40B4-BE49-F238E27FC236}">
                <a16:creationId xmlns:a16="http://schemas.microsoft.com/office/drawing/2014/main" id="{8560E9A6-72D6-2765-4B21-5F19CD46EF93}"/>
              </a:ext>
            </a:extLst>
          </p:cNvPr>
          <p:cNvSpPr>
            <a:spLocks noGrp="1"/>
          </p:cNvSpPr>
          <p:nvPr>
            <p:ph idx="1"/>
          </p:nvPr>
        </p:nvSpPr>
        <p:spPr/>
        <p:txBody>
          <a:bodyPr>
            <a:normAutofit/>
          </a:bodyPr>
          <a:lstStyle/>
          <a:p>
            <a:pPr>
              <a:buFont typeface="Wingdings" panose="05000000000000000000" pitchFamily="2" charset="2"/>
              <a:buChar char="Ø"/>
            </a:pPr>
            <a:r>
              <a:rPr lang="fi-FI" sz="2200" dirty="0">
                <a:effectLst/>
                <a:latin typeface="Calibri" panose="020F0502020204030204" pitchFamily="34" charset="0"/>
                <a:ea typeface="Calibri" panose="020F0502020204030204" pitchFamily="34" charset="0"/>
                <a:cs typeface="Times New Roman" panose="02020603050405020304" pitchFamily="18" charset="0"/>
              </a:rPr>
              <a:t>Panostamme terveeseen kuntatalouteen koska se on valittujen menestystekijöiden perusedellytys ja mahdollistaa itsenäisen päätöksenteon</a:t>
            </a:r>
          </a:p>
          <a:p>
            <a:pPr>
              <a:buFont typeface="Wingdings" panose="05000000000000000000" pitchFamily="2" charset="2"/>
              <a:buChar char="Ø"/>
            </a:pPr>
            <a:r>
              <a:rPr lang="fi-FI" sz="2200" dirty="0">
                <a:effectLst/>
                <a:latin typeface="Calibri" panose="020F0502020204030204" pitchFamily="34" charset="0"/>
                <a:ea typeface="Calibri" panose="020F0502020204030204" pitchFamily="34" charset="0"/>
                <a:cs typeface="Times New Roman" panose="02020603050405020304" pitchFamily="18" charset="0"/>
              </a:rPr>
              <a:t>Pidämme kustannuskehityksen hallinnassa ja seuraamme talouden kehitystä</a:t>
            </a:r>
          </a:p>
          <a:p>
            <a:pPr>
              <a:buFont typeface="Wingdings" panose="05000000000000000000" pitchFamily="2" charset="2"/>
              <a:buChar char="Ø"/>
            </a:pPr>
            <a:r>
              <a:rPr lang="fi-FI" sz="2200" dirty="0">
                <a:effectLst/>
                <a:latin typeface="Calibri" panose="020F0502020204030204" pitchFamily="34" charset="0"/>
                <a:ea typeface="Calibri" panose="020F0502020204030204" pitchFamily="34" charset="0"/>
                <a:cs typeface="Times New Roman" panose="02020603050405020304" pitchFamily="18" charset="0"/>
              </a:rPr>
              <a:t> Kehitämme ketteriä ja kustannustehokkaita toimintatapoja asukkaiden hyvinvoinnin edistämiseksi</a:t>
            </a:r>
            <a:endParaRPr lang="fi-FI" sz="2200" dirty="0"/>
          </a:p>
        </p:txBody>
      </p:sp>
      <p:sp>
        <p:nvSpPr>
          <p:cNvPr id="5" name="Päivämäärän paikkamerkki 4">
            <a:extLst>
              <a:ext uri="{FF2B5EF4-FFF2-40B4-BE49-F238E27FC236}">
                <a16:creationId xmlns:a16="http://schemas.microsoft.com/office/drawing/2014/main" id="{E60E0FBC-79AC-506C-B3CD-F23C2ED9759B}"/>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0F4A67C7-E713-D805-950B-B4C86E0AAB94}"/>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97D6D7F7-1265-C24F-B72B-98FE04E63C5E}"/>
              </a:ext>
            </a:extLst>
          </p:cNvPr>
          <p:cNvSpPr>
            <a:spLocks noGrp="1"/>
          </p:cNvSpPr>
          <p:nvPr>
            <p:ph type="sldNum" sz="quarter" idx="12"/>
          </p:nvPr>
        </p:nvSpPr>
        <p:spPr/>
        <p:txBody>
          <a:bodyPr/>
          <a:lstStyle/>
          <a:p>
            <a:fld id="{59DE6EB8-52AB-45EA-A660-3E1EBFA72987}" type="slidenum">
              <a:rPr lang="en-US" smtClean="0"/>
              <a:t>16</a:t>
            </a:fld>
            <a:endParaRPr lang="en-US"/>
          </a:p>
        </p:txBody>
      </p:sp>
    </p:spTree>
    <p:extLst>
      <p:ext uri="{BB962C8B-B14F-4D97-AF65-F5344CB8AC3E}">
        <p14:creationId xmlns:p14="http://schemas.microsoft.com/office/powerpoint/2010/main" val="4185333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5C0EAB8A-A71C-01C1-08F8-5B795D0B9D63}"/>
              </a:ext>
            </a:extLst>
          </p:cNvPr>
          <p:cNvSpPr>
            <a:spLocks noGrp="1"/>
          </p:cNvSpPr>
          <p:nvPr>
            <p:ph type="title"/>
          </p:nvPr>
        </p:nvSpPr>
        <p:spPr/>
        <p:txBody>
          <a:bodyPr>
            <a:normAutofit/>
          </a:bodyPr>
          <a:lstStyle/>
          <a:p>
            <a:r>
              <a:rPr lang="fi-FI" sz="4500" dirty="0">
                <a:solidFill>
                  <a:srgbClr val="04617B"/>
                </a:solidFill>
              </a:rPr>
              <a:t>Omistajapolitiikka </a:t>
            </a:r>
            <a:endParaRPr lang="fi-FI" sz="4500" dirty="0"/>
          </a:p>
        </p:txBody>
      </p:sp>
      <p:sp>
        <p:nvSpPr>
          <p:cNvPr id="3" name="Sisällön paikkamerkki 2">
            <a:extLst>
              <a:ext uri="{FF2B5EF4-FFF2-40B4-BE49-F238E27FC236}">
                <a16:creationId xmlns:a16="http://schemas.microsoft.com/office/drawing/2014/main" id="{8560E9A6-72D6-2765-4B21-5F19CD46EF93}"/>
              </a:ext>
            </a:extLst>
          </p:cNvPr>
          <p:cNvSpPr>
            <a:spLocks noGrp="1"/>
          </p:cNvSpPr>
          <p:nvPr>
            <p:ph idx="1"/>
          </p:nvPr>
        </p:nvSpPr>
        <p:spPr/>
        <p:txBody>
          <a:bodyPr>
            <a:normAutofit/>
          </a:bodyPr>
          <a:lstStyle/>
          <a:p>
            <a:pPr lvl="0">
              <a:buClr>
                <a:srgbClr val="0BD0D9"/>
              </a:buClr>
              <a:buFont typeface="Wingdings" panose="05000000000000000000" pitchFamily="2" charset="2"/>
              <a:buChar char="Ø"/>
            </a:pPr>
            <a:endParaRPr lang="fi-FI" dirty="0">
              <a:solidFill>
                <a:prstClr val="black"/>
              </a:solidFill>
              <a:latin typeface="Calibri"/>
            </a:endParaRPr>
          </a:p>
          <a:p>
            <a:pPr lvl="0">
              <a:buClr>
                <a:srgbClr val="0BD0D9"/>
              </a:buClr>
              <a:buFont typeface="Wingdings" panose="05000000000000000000" pitchFamily="2" charset="2"/>
              <a:buChar char="Ø"/>
            </a:pPr>
            <a:r>
              <a:rPr lang="fi-FI" sz="2000" dirty="0">
                <a:solidFill>
                  <a:prstClr val="black"/>
                </a:solidFill>
                <a:latin typeface="Calibri"/>
              </a:rPr>
              <a:t>Omistajapolitiikassa pyrimme suunnitelmallisempaan toimintaan, jota tukee mm. kiinteistöomaisuuden luokittelu</a:t>
            </a:r>
          </a:p>
          <a:p>
            <a:pPr lvl="0">
              <a:buClr>
                <a:srgbClr val="0BD0D9"/>
              </a:buClr>
              <a:buFont typeface="Wingdings" panose="05000000000000000000" pitchFamily="2" charset="2"/>
              <a:buChar char="Ø"/>
            </a:pPr>
            <a:r>
              <a:rPr lang="fi-FI" sz="2000" dirty="0">
                <a:solidFill>
                  <a:prstClr val="black"/>
                </a:solidFill>
                <a:latin typeface="Calibri"/>
              </a:rPr>
              <a:t>Varaudumme lainsäädännön tuomiin muutoksiin omistajapolitiikassa (toimintojen yhtiöittäminen)</a:t>
            </a:r>
          </a:p>
          <a:p>
            <a:pPr>
              <a:buFont typeface="Wingdings" panose="05000000000000000000" pitchFamily="2" charset="2"/>
              <a:buChar char="Ø"/>
            </a:pPr>
            <a:endParaRPr lang="fi-FI" sz="2200" dirty="0"/>
          </a:p>
        </p:txBody>
      </p:sp>
      <p:sp>
        <p:nvSpPr>
          <p:cNvPr id="5" name="Päivämäärän paikkamerkki 4">
            <a:extLst>
              <a:ext uri="{FF2B5EF4-FFF2-40B4-BE49-F238E27FC236}">
                <a16:creationId xmlns:a16="http://schemas.microsoft.com/office/drawing/2014/main" id="{E60E0FBC-79AC-506C-B3CD-F23C2ED9759B}"/>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0F4A67C7-E713-D805-950B-B4C86E0AAB94}"/>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97D6D7F7-1265-C24F-B72B-98FE04E63C5E}"/>
              </a:ext>
            </a:extLst>
          </p:cNvPr>
          <p:cNvSpPr>
            <a:spLocks noGrp="1"/>
          </p:cNvSpPr>
          <p:nvPr>
            <p:ph type="sldNum" sz="quarter" idx="12"/>
          </p:nvPr>
        </p:nvSpPr>
        <p:spPr/>
        <p:txBody>
          <a:bodyPr/>
          <a:lstStyle/>
          <a:p>
            <a:fld id="{59DE6EB8-52AB-45EA-A660-3E1EBFA72987}" type="slidenum">
              <a:rPr lang="en-US" smtClean="0"/>
              <a:t>17</a:t>
            </a:fld>
            <a:endParaRPr lang="en-US"/>
          </a:p>
        </p:txBody>
      </p:sp>
    </p:spTree>
    <p:extLst>
      <p:ext uri="{BB962C8B-B14F-4D97-AF65-F5344CB8AC3E}">
        <p14:creationId xmlns:p14="http://schemas.microsoft.com/office/powerpoint/2010/main" val="93304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5C0EAB8A-A71C-01C1-08F8-5B795D0B9D63}"/>
              </a:ext>
            </a:extLst>
          </p:cNvPr>
          <p:cNvSpPr>
            <a:spLocks noGrp="1"/>
          </p:cNvSpPr>
          <p:nvPr>
            <p:ph type="title"/>
          </p:nvPr>
        </p:nvSpPr>
        <p:spPr/>
        <p:txBody>
          <a:bodyPr>
            <a:normAutofit/>
          </a:bodyPr>
          <a:lstStyle/>
          <a:p>
            <a:r>
              <a:rPr lang="fi-FI" sz="4500" dirty="0">
                <a:solidFill>
                  <a:srgbClr val="04617B"/>
                </a:solidFill>
              </a:rPr>
              <a:t>Henkilöstöpolitiikka </a:t>
            </a:r>
            <a:endParaRPr lang="fi-FI" sz="4500" dirty="0"/>
          </a:p>
        </p:txBody>
      </p:sp>
      <p:sp>
        <p:nvSpPr>
          <p:cNvPr id="3" name="Sisällön paikkamerkki 2">
            <a:extLst>
              <a:ext uri="{FF2B5EF4-FFF2-40B4-BE49-F238E27FC236}">
                <a16:creationId xmlns:a16="http://schemas.microsoft.com/office/drawing/2014/main" id="{8560E9A6-72D6-2765-4B21-5F19CD46EF93}"/>
              </a:ext>
            </a:extLst>
          </p:cNvPr>
          <p:cNvSpPr>
            <a:spLocks noGrp="1"/>
          </p:cNvSpPr>
          <p:nvPr>
            <p:ph idx="1"/>
          </p:nvPr>
        </p:nvSpPr>
        <p:spPr/>
        <p:txBody>
          <a:bodyPr>
            <a:normAutofit/>
          </a:bodyPr>
          <a:lstStyle/>
          <a:p>
            <a:pPr lvl="0">
              <a:buClr>
                <a:srgbClr val="0BD0D9"/>
              </a:buClr>
              <a:buFont typeface="Wingdings" panose="05000000000000000000" pitchFamily="2" charset="2"/>
              <a:buChar char="Ø"/>
            </a:pPr>
            <a:r>
              <a:rPr lang="fi-FI" sz="2000" dirty="0">
                <a:solidFill>
                  <a:prstClr val="black"/>
                </a:solidFill>
                <a:latin typeface="Calibri"/>
              </a:rPr>
              <a:t>Toimintatapamme on avointa ja haluamme panostaa henkilöstön osaamisen kehittämiseen</a:t>
            </a:r>
          </a:p>
          <a:p>
            <a:pPr lvl="0">
              <a:buClr>
                <a:srgbClr val="0BD0D9"/>
              </a:buClr>
              <a:buFont typeface="Wingdings" panose="05000000000000000000" pitchFamily="2" charset="2"/>
              <a:buChar char="Ø"/>
            </a:pPr>
            <a:r>
              <a:rPr lang="fi-FI" sz="2000" dirty="0">
                <a:solidFill>
                  <a:prstClr val="black"/>
                </a:solidFill>
                <a:latin typeface="Calibri"/>
              </a:rPr>
              <a:t>Työhyvinvointi on meille tärkeää; seuraamme ja tuemme aktiivisesti sen kehittymistä. Tavoitteenamme on olla vetovoimainen työnantaja</a:t>
            </a:r>
          </a:p>
          <a:p>
            <a:pPr lvl="0">
              <a:buClr>
                <a:srgbClr val="0BD0D9"/>
              </a:buClr>
              <a:buFont typeface="Wingdings" panose="05000000000000000000" pitchFamily="2" charset="2"/>
              <a:buChar char="Ø"/>
            </a:pPr>
            <a:r>
              <a:rPr lang="fi-FI" sz="2000" dirty="0">
                <a:solidFill>
                  <a:prstClr val="black"/>
                </a:solidFill>
                <a:latin typeface="Calibri"/>
              </a:rPr>
              <a:t> Työhyvinvointikyselyt ja kehityskeskusteluihin panostaminen</a:t>
            </a:r>
            <a:endParaRPr lang="fi-FI" sz="2000" dirty="0"/>
          </a:p>
        </p:txBody>
      </p:sp>
      <p:sp>
        <p:nvSpPr>
          <p:cNvPr id="5" name="Päivämäärän paikkamerkki 4">
            <a:extLst>
              <a:ext uri="{FF2B5EF4-FFF2-40B4-BE49-F238E27FC236}">
                <a16:creationId xmlns:a16="http://schemas.microsoft.com/office/drawing/2014/main" id="{E60E0FBC-79AC-506C-B3CD-F23C2ED9759B}"/>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0F4A67C7-E713-D805-950B-B4C86E0AAB94}"/>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97D6D7F7-1265-C24F-B72B-98FE04E63C5E}"/>
              </a:ext>
            </a:extLst>
          </p:cNvPr>
          <p:cNvSpPr>
            <a:spLocks noGrp="1"/>
          </p:cNvSpPr>
          <p:nvPr>
            <p:ph type="sldNum" sz="quarter" idx="12"/>
          </p:nvPr>
        </p:nvSpPr>
        <p:spPr/>
        <p:txBody>
          <a:bodyPr/>
          <a:lstStyle/>
          <a:p>
            <a:fld id="{59DE6EB8-52AB-45EA-A660-3E1EBFA72987}" type="slidenum">
              <a:rPr lang="en-US" smtClean="0"/>
              <a:t>18</a:t>
            </a:fld>
            <a:endParaRPr lang="en-US"/>
          </a:p>
        </p:txBody>
      </p:sp>
    </p:spTree>
    <p:extLst>
      <p:ext uri="{BB962C8B-B14F-4D97-AF65-F5344CB8AC3E}">
        <p14:creationId xmlns:p14="http://schemas.microsoft.com/office/powerpoint/2010/main" val="362759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394443"/>
          </a:xfrm>
          <a:prstGeom prst="rect">
            <a:avLst/>
          </a:prstGeom>
        </p:spPr>
      </p:pic>
      <p:sp>
        <p:nvSpPr>
          <p:cNvPr id="2" name="Otsikko 1">
            <a:extLst>
              <a:ext uri="{FF2B5EF4-FFF2-40B4-BE49-F238E27FC236}">
                <a16:creationId xmlns:a16="http://schemas.microsoft.com/office/drawing/2014/main" id="{99CAD27E-599E-288C-300A-2CF757FBF548}"/>
              </a:ext>
            </a:extLst>
          </p:cNvPr>
          <p:cNvSpPr>
            <a:spLocks noGrp="1"/>
          </p:cNvSpPr>
          <p:nvPr>
            <p:ph type="title"/>
          </p:nvPr>
        </p:nvSpPr>
        <p:spPr>
          <a:xfrm>
            <a:off x="368326" y="1189620"/>
            <a:ext cx="8687879" cy="1503040"/>
          </a:xfrm>
        </p:spPr>
        <p:txBody>
          <a:bodyPr>
            <a:normAutofit fontScale="90000"/>
          </a:bodyPr>
          <a:lstStyle/>
          <a:p>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dirty="0">
                <a:effectLst/>
                <a:latin typeface="Calibri" panose="020F0502020204030204" pitchFamily="34" charset="0"/>
                <a:ea typeface="Calibri" panose="020F0502020204030204" pitchFamily="34" charset="0"/>
                <a:cs typeface="Times New Roman" panose="02020603050405020304" pitchFamily="18" charset="0"/>
              </a:rPr>
              <a:t>Alueellisen yritys- ja erityisosaamisen tunnistaminen ja kehittäminen</a:t>
            </a:r>
            <a:endParaRPr lang="fi-FI" dirty="0"/>
          </a:p>
        </p:txBody>
      </p:sp>
      <p:sp>
        <p:nvSpPr>
          <p:cNvPr id="3" name="Sisällön paikkamerkki 2">
            <a:extLst>
              <a:ext uri="{FF2B5EF4-FFF2-40B4-BE49-F238E27FC236}">
                <a16:creationId xmlns:a16="http://schemas.microsoft.com/office/drawing/2014/main" id="{F9C7106A-E941-5A23-84A6-241960CF6C4A}"/>
              </a:ext>
            </a:extLst>
          </p:cNvPr>
          <p:cNvSpPr>
            <a:spLocks noGrp="1"/>
          </p:cNvSpPr>
          <p:nvPr>
            <p:ph idx="1"/>
          </p:nvPr>
        </p:nvSpPr>
        <p:spPr>
          <a:xfrm>
            <a:off x="457200" y="2852936"/>
            <a:ext cx="8229600" cy="4389120"/>
          </a:xfrm>
        </p:spPr>
        <p:txBody>
          <a:bodyPr>
            <a:normAutofit/>
          </a:bodyPr>
          <a:lstStyle/>
          <a:p>
            <a:pPr>
              <a:lnSpc>
                <a:spcPct val="107000"/>
              </a:lnSpc>
              <a:spcAft>
                <a:spcPts val="800"/>
              </a:spcAft>
              <a:buFont typeface="Wingdings" panose="05000000000000000000" pitchFamily="2" charset="2"/>
              <a:buChar char="ü"/>
            </a:pPr>
            <a:r>
              <a:rPr lang="fi-FI" sz="2000" dirty="0">
                <a:latin typeface="Calibri" panose="020F0502020204030204" pitchFamily="34" charset="0"/>
                <a:ea typeface="Calibri" panose="020F0502020204030204" pitchFamily="34" charset="0"/>
                <a:cs typeface="Times New Roman" panose="02020603050405020304" pitchFamily="18" charset="0"/>
              </a:rPr>
              <a:t>Luomme </a:t>
            </a:r>
            <a:r>
              <a:rPr lang="fi-FI" sz="2000" dirty="0">
                <a:effectLst/>
                <a:latin typeface="Calibri" panose="020F0502020204030204" pitchFamily="34" charset="0"/>
                <a:ea typeface="Calibri" panose="020F0502020204030204" pitchFamily="34" charset="0"/>
                <a:cs typeface="Times New Roman" panose="02020603050405020304" pitchFamily="18" charset="0"/>
              </a:rPr>
              <a:t>mahdollisuuksia nykyisten yritysten kasvuun ja uusien luomiseen </a:t>
            </a:r>
          </a:p>
          <a:p>
            <a:pPr>
              <a:lnSpc>
                <a:spcPct val="107000"/>
              </a:lnSpc>
              <a:spcAft>
                <a:spcPts val="800"/>
              </a:spcAft>
              <a:buFont typeface="Wingdings" panose="05000000000000000000" pitchFamily="2" charset="2"/>
              <a:buChar char="ü"/>
            </a:pPr>
            <a:r>
              <a:rPr lang="fi-FI" sz="2000" dirty="0">
                <a:latin typeface="Calibri" panose="020F0502020204030204" pitchFamily="34" charset="0"/>
                <a:ea typeface="Calibri" panose="020F0502020204030204" pitchFamily="34" charset="0"/>
                <a:cs typeface="Times New Roman" panose="02020603050405020304" pitchFamily="18" charset="0"/>
              </a:rPr>
              <a:t>Tuemme </a:t>
            </a:r>
            <a:r>
              <a:rPr lang="fi-FI" sz="2000" dirty="0">
                <a:effectLst/>
                <a:latin typeface="Calibri" panose="020F0502020204030204" pitchFamily="34" charset="0"/>
                <a:ea typeface="Calibri" panose="020F0502020204030204" pitchFamily="34" charset="0"/>
                <a:cs typeface="Times New Roman" panose="02020603050405020304" pitchFamily="18" charset="0"/>
              </a:rPr>
              <a:t> ja kehitämme alueellista ja kihniöläistä erityisosaamista ”Tehty Kihniössä”-tyyliin  </a:t>
            </a:r>
          </a:p>
          <a:p>
            <a:pPr>
              <a:lnSpc>
                <a:spcPct val="107000"/>
              </a:lnSpc>
              <a:spcAft>
                <a:spcPts val="800"/>
              </a:spcAft>
              <a:buFont typeface="Wingdings" panose="05000000000000000000" pitchFamily="2" charset="2"/>
              <a:buChar char="ü"/>
            </a:pPr>
            <a:r>
              <a:rPr lang="fi-FI" sz="2000" dirty="0">
                <a:effectLst/>
                <a:latin typeface="Calibri" panose="020F0502020204030204" pitchFamily="34" charset="0"/>
                <a:ea typeface="Calibri" panose="020F0502020204030204" pitchFamily="34" charset="0"/>
                <a:cs typeface="Times New Roman" panose="02020603050405020304" pitchFamily="18" charset="0"/>
              </a:rPr>
              <a:t>Kasvatamme nuoristamme aktiivisia ja yrittäjämyönteisiä yrittäjyyskasvatuksen avulla </a:t>
            </a:r>
          </a:p>
          <a:p>
            <a:pPr>
              <a:lnSpc>
                <a:spcPct val="107000"/>
              </a:lnSpc>
              <a:spcAft>
                <a:spcPts val="800"/>
              </a:spcAft>
              <a:buFont typeface="Wingdings" panose="05000000000000000000" pitchFamily="2" charset="2"/>
              <a:buChar char="ü"/>
            </a:pPr>
            <a:r>
              <a:rPr lang="fi-FI" sz="2000" dirty="0">
                <a:latin typeface="Calibri" panose="020F0502020204030204" pitchFamily="34" charset="0"/>
                <a:ea typeface="Calibri" panose="020F0502020204030204" pitchFamily="34" charset="0"/>
                <a:cs typeface="Times New Roman" panose="02020603050405020304" pitchFamily="18" charset="0"/>
              </a:rPr>
              <a:t>Luomme yrittämisen edellytyksiä koulutusyhteistyöllä yritysten kanssa, jotta nuorilla olisi mahdollisuus jäädä kotikuntaan</a:t>
            </a:r>
            <a:endParaRPr lang="fi-FI" sz="2000" dirty="0">
              <a:latin typeface="+mj-lt"/>
            </a:endParaRPr>
          </a:p>
        </p:txBody>
      </p:sp>
      <p:sp>
        <p:nvSpPr>
          <p:cNvPr id="5" name="Päivämäärän paikkamerkki 4">
            <a:extLst>
              <a:ext uri="{FF2B5EF4-FFF2-40B4-BE49-F238E27FC236}">
                <a16:creationId xmlns:a16="http://schemas.microsoft.com/office/drawing/2014/main" id="{AA91DA73-CEBB-1D5D-AF6C-52FFE23E5D1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4617B">
                    <a:shade val="90000"/>
                  </a:srgbClr>
                </a:solidFill>
                <a:effectLst/>
                <a:uLnTx/>
                <a:uFillTx/>
                <a:latin typeface="Constantia"/>
                <a:ea typeface="+mn-ea"/>
                <a:cs typeface="+mn-cs"/>
              </a:rPr>
              <a:t>19.8.2022</a:t>
            </a:r>
            <a:endParaRPr kumimoji="0" lang="en-US" sz="1200" b="0" i="0" u="none" strike="noStrike" kern="1200" cap="none" spc="0" normalizeH="0" baseline="0" noProof="0" dirty="0">
              <a:ln>
                <a:noFill/>
              </a:ln>
              <a:solidFill>
                <a:srgbClr val="04617B">
                  <a:shade val="90000"/>
                </a:srgbClr>
              </a:solidFill>
              <a:effectLst/>
              <a:uLnTx/>
              <a:uFillTx/>
              <a:latin typeface="Constantia"/>
              <a:ea typeface="+mn-ea"/>
              <a:cs typeface="+mn-cs"/>
            </a:endParaRPr>
          </a:p>
        </p:txBody>
      </p:sp>
      <p:sp>
        <p:nvSpPr>
          <p:cNvPr id="6" name="Alatunnisteen paikkamerkki 5">
            <a:extLst>
              <a:ext uri="{FF2B5EF4-FFF2-40B4-BE49-F238E27FC236}">
                <a16:creationId xmlns:a16="http://schemas.microsoft.com/office/drawing/2014/main" id="{39D1843F-7E68-6DF3-964F-7C0BA232F99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srgbClr val="04617B">
                    <a:shade val="90000"/>
                  </a:srgbClr>
                </a:solidFill>
                <a:effectLst/>
                <a:uLnTx/>
                <a:uFillTx/>
                <a:latin typeface="Constantia"/>
                <a:ea typeface="+mn-ea"/>
                <a:cs typeface="+mn-cs"/>
              </a:rPr>
              <a:t>Priole</a:t>
            </a:r>
            <a:r>
              <a:rPr kumimoji="0" lang="en-US" sz="1200" b="0" i="0" u="none" strike="noStrike" kern="1200" cap="none" spc="0" normalizeH="0" baseline="0" noProof="0" dirty="0">
                <a:ln>
                  <a:noFill/>
                </a:ln>
                <a:solidFill>
                  <a:srgbClr val="04617B">
                    <a:shade val="90000"/>
                  </a:srgbClr>
                </a:solidFill>
                <a:effectLst/>
                <a:uLnTx/>
                <a:uFillTx/>
                <a:latin typeface="Constantia"/>
                <a:ea typeface="+mn-ea"/>
                <a:cs typeface="+mn-cs"/>
              </a:rPr>
              <a:t>/Löfberg</a:t>
            </a:r>
          </a:p>
        </p:txBody>
      </p:sp>
      <p:sp>
        <p:nvSpPr>
          <p:cNvPr id="7" name="Dian numeron paikkamerkki 6">
            <a:extLst>
              <a:ext uri="{FF2B5EF4-FFF2-40B4-BE49-F238E27FC236}">
                <a16:creationId xmlns:a16="http://schemas.microsoft.com/office/drawing/2014/main" id="{D717C303-EF51-01E8-C382-80EA0D70C9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E6EB8-52AB-45EA-A660-3E1EBFA72987}" type="slidenum">
              <a:rPr kumimoji="0" lang="en-US"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25841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0CDFA69B-3868-5499-A4AD-287F71BEB0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4" name="Otsikko 3">
            <a:extLst>
              <a:ext uri="{FF2B5EF4-FFF2-40B4-BE49-F238E27FC236}">
                <a16:creationId xmlns:a16="http://schemas.microsoft.com/office/drawing/2014/main" id="{71EF7293-6A8B-03EC-7642-18FD8735A8EF}"/>
              </a:ext>
            </a:extLst>
          </p:cNvPr>
          <p:cNvSpPr>
            <a:spLocks noGrp="1"/>
          </p:cNvSpPr>
          <p:nvPr>
            <p:ph type="title"/>
          </p:nvPr>
        </p:nvSpPr>
        <p:spPr/>
        <p:txBody>
          <a:bodyPr/>
          <a:lstStyle/>
          <a:p>
            <a:r>
              <a:rPr lang="fi-FI" dirty="0"/>
              <a:t>Sisältö</a:t>
            </a:r>
          </a:p>
        </p:txBody>
      </p:sp>
      <p:sp>
        <p:nvSpPr>
          <p:cNvPr id="5" name="Sisällön paikkamerkki 4">
            <a:extLst>
              <a:ext uri="{FF2B5EF4-FFF2-40B4-BE49-F238E27FC236}">
                <a16:creationId xmlns:a16="http://schemas.microsoft.com/office/drawing/2014/main" id="{725E2464-1CDC-38D1-362F-6ED7C54BCF54}"/>
              </a:ext>
            </a:extLst>
          </p:cNvPr>
          <p:cNvSpPr>
            <a:spLocks noGrp="1"/>
          </p:cNvSpPr>
          <p:nvPr>
            <p:ph idx="1"/>
          </p:nvPr>
        </p:nvSpPr>
        <p:spPr/>
        <p:txBody>
          <a:bodyPr/>
          <a:lstStyle/>
          <a:p>
            <a:r>
              <a:rPr lang="fi-FI" dirty="0">
                <a:latin typeface="+mj-lt"/>
              </a:rPr>
              <a:t>Taustaa</a:t>
            </a:r>
          </a:p>
          <a:p>
            <a:r>
              <a:rPr lang="fi-FI" dirty="0">
                <a:latin typeface="+mj-lt"/>
              </a:rPr>
              <a:t>Kuvaus strategiaprosessista</a:t>
            </a:r>
          </a:p>
          <a:p>
            <a:r>
              <a:rPr lang="fi-FI" dirty="0">
                <a:latin typeface="+mj-lt"/>
              </a:rPr>
              <a:t>Strategiayhteenveto</a:t>
            </a:r>
          </a:p>
          <a:p>
            <a:pPr marL="0" indent="0">
              <a:buNone/>
            </a:pPr>
            <a:endParaRPr lang="fi-FI" dirty="0"/>
          </a:p>
        </p:txBody>
      </p:sp>
      <p:sp>
        <p:nvSpPr>
          <p:cNvPr id="2" name="Päivämäärän paikkamerkki 1">
            <a:extLst>
              <a:ext uri="{FF2B5EF4-FFF2-40B4-BE49-F238E27FC236}">
                <a16:creationId xmlns:a16="http://schemas.microsoft.com/office/drawing/2014/main" id="{11085180-0B8A-67D7-DE45-5D599FEB7453}"/>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AA96154C-DF3C-C68C-21CB-F1D5678920EC}"/>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F0CCAEC3-D803-71E7-CCBA-59EBF7D35ABE}"/>
              </a:ext>
            </a:extLst>
          </p:cNvPr>
          <p:cNvSpPr>
            <a:spLocks noGrp="1"/>
          </p:cNvSpPr>
          <p:nvPr>
            <p:ph type="sldNum" sz="quarter" idx="12"/>
          </p:nvPr>
        </p:nvSpPr>
        <p:spPr/>
        <p:txBody>
          <a:bodyPr/>
          <a:lstStyle/>
          <a:p>
            <a:fld id="{59DE6EB8-52AB-45EA-A660-3E1EBFA72987}" type="slidenum">
              <a:rPr lang="en-US" smtClean="0"/>
              <a:t>2</a:t>
            </a:fld>
            <a:endParaRPr lang="en-US"/>
          </a:p>
        </p:txBody>
      </p:sp>
    </p:spTree>
    <p:extLst>
      <p:ext uri="{BB962C8B-B14F-4D97-AF65-F5344CB8AC3E}">
        <p14:creationId xmlns:p14="http://schemas.microsoft.com/office/powerpoint/2010/main" val="3768801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394443"/>
          </a:xfrm>
          <a:prstGeom prst="rect">
            <a:avLst/>
          </a:prstGeom>
        </p:spPr>
      </p:pic>
      <p:sp>
        <p:nvSpPr>
          <p:cNvPr id="2" name="Otsikko 1">
            <a:extLst>
              <a:ext uri="{FF2B5EF4-FFF2-40B4-BE49-F238E27FC236}">
                <a16:creationId xmlns:a16="http://schemas.microsoft.com/office/drawing/2014/main" id="{99CAD27E-599E-288C-300A-2CF757FBF548}"/>
              </a:ext>
            </a:extLst>
          </p:cNvPr>
          <p:cNvSpPr>
            <a:spLocks noGrp="1"/>
          </p:cNvSpPr>
          <p:nvPr>
            <p:ph type="title"/>
          </p:nvPr>
        </p:nvSpPr>
        <p:spPr>
          <a:xfrm>
            <a:off x="368326" y="1189620"/>
            <a:ext cx="8687879" cy="1503040"/>
          </a:xfrm>
        </p:spPr>
        <p:txBody>
          <a:bodyPr>
            <a:normAutofit fontScale="90000"/>
          </a:bodyPr>
          <a:lstStyle/>
          <a:p>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sz="5400" b="1" dirty="0">
                <a:effectLst/>
                <a:latin typeface="Calibri" panose="020F0502020204030204" pitchFamily="34" charset="0"/>
                <a:ea typeface="Calibri" panose="020F0502020204030204" pitchFamily="34" charset="0"/>
                <a:cs typeface="Times New Roman" panose="02020603050405020304" pitchFamily="18" charset="0"/>
              </a:rPr>
              <a:t/>
            </a:r>
            <a:br>
              <a:rPr lang="fi-FI" sz="5400" b="1" dirty="0">
                <a:effectLst/>
                <a:latin typeface="Calibri" panose="020F0502020204030204" pitchFamily="34" charset="0"/>
                <a:ea typeface="Calibri" panose="020F0502020204030204" pitchFamily="34" charset="0"/>
                <a:cs typeface="Times New Roman" panose="02020603050405020304" pitchFamily="18" charset="0"/>
              </a:rPr>
            </a:br>
            <a:r>
              <a:rPr lang="fi-FI" dirty="0">
                <a:effectLst/>
                <a:latin typeface="Calibri" panose="020F0502020204030204" pitchFamily="34" charset="0"/>
                <a:ea typeface="Calibri" panose="020F0502020204030204" pitchFamily="34" charset="0"/>
                <a:cs typeface="Times New Roman" panose="02020603050405020304" pitchFamily="18" charset="0"/>
              </a:rPr>
              <a:t>Alueellisen yritys- ja erityisosaamisen tunnistaminen ja kehittäminen</a:t>
            </a:r>
            <a:endParaRPr lang="fi-FI" dirty="0"/>
          </a:p>
        </p:txBody>
      </p:sp>
      <p:sp>
        <p:nvSpPr>
          <p:cNvPr id="3" name="Sisällön paikkamerkki 2">
            <a:extLst>
              <a:ext uri="{FF2B5EF4-FFF2-40B4-BE49-F238E27FC236}">
                <a16:creationId xmlns:a16="http://schemas.microsoft.com/office/drawing/2014/main" id="{F9C7106A-E941-5A23-84A6-241960CF6C4A}"/>
              </a:ext>
            </a:extLst>
          </p:cNvPr>
          <p:cNvSpPr>
            <a:spLocks noGrp="1"/>
          </p:cNvSpPr>
          <p:nvPr>
            <p:ph idx="1"/>
          </p:nvPr>
        </p:nvSpPr>
        <p:spPr>
          <a:xfrm>
            <a:off x="456121" y="3059832"/>
            <a:ext cx="8229600" cy="4389120"/>
          </a:xfrm>
        </p:spPr>
        <p:txBody>
          <a:bodyPr/>
          <a:lstStyle/>
          <a:p>
            <a:pPr marL="0" indent="0">
              <a:buNone/>
            </a:pPr>
            <a:r>
              <a:rPr lang="fi-FI" sz="2400" b="1" dirty="0">
                <a:latin typeface="+mj-lt"/>
              </a:rPr>
              <a:t>Toimenpiteet</a:t>
            </a:r>
          </a:p>
          <a:p>
            <a:pPr lvl="0">
              <a:buClr>
                <a:srgbClr val="0BD0D9"/>
              </a:buClr>
              <a:buFont typeface="Wingdings" panose="05000000000000000000" pitchFamily="2" charset="2"/>
              <a:buChar char="Ø"/>
            </a:pPr>
            <a:r>
              <a:rPr lang="fi-FI" sz="2000" dirty="0">
                <a:solidFill>
                  <a:prstClr val="black"/>
                </a:solidFill>
                <a:latin typeface="+mj-lt"/>
              </a:rPr>
              <a:t>Kunnasta tehdään houkutteleva työpaikka</a:t>
            </a:r>
          </a:p>
          <a:p>
            <a:pPr lvl="0">
              <a:buClr>
                <a:srgbClr val="0BD0D9"/>
              </a:buClr>
              <a:buFont typeface="Wingdings" panose="05000000000000000000" pitchFamily="2" charset="2"/>
              <a:buChar char="Ø"/>
            </a:pPr>
            <a:r>
              <a:rPr lang="fi-FI" sz="2000" dirty="0">
                <a:solidFill>
                  <a:prstClr val="black"/>
                </a:solidFill>
                <a:latin typeface="+mj-lt"/>
              </a:rPr>
              <a:t>Yritystonttien markkinoidaan aggressiivisesti</a:t>
            </a:r>
          </a:p>
          <a:p>
            <a:pPr lvl="0">
              <a:buClr>
                <a:srgbClr val="0BD0D9"/>
              </a:buClr>
              <a:buFont typeface="Wingdings" panose="05000000000000000000" pitchFamily="2" charset="2"/>
              <a:buChar char="Ø"/>
            </a:pPr>
            <a:r>
              <a:rPr lang="fi-FI" sz="2000" dirty="0">
                <a:solidFill>
                  <a:prstClr val="black"/>
                </a:solidFill>
                <a:latin typeface="+mj-lt"/>
              </a:rPr>
              <a:t>Vastaanottohallin rakentaminen </a:t>
            </a:r>
          </a:p>
          <a:p>
            <a:pPr lvl="0">
              <a:buClr>
                <a:srgbClr val="0BD0D9"/>
              </a:buClr>
              <a:buFont typeface="Wingdings" panose="05000000000000000000" pitchFamily="2" charset="2"/>
              <a:buChar char="Ø"/>
            </a:pPr>
            <a:r>
              <a:rPr lang="fi-FI" sz="2000" dirty="0">
                <a:solidFill>
                  <a:prstClr val="black"/>
                </a:solidFill>
                <a:latin typeface="+mj-lt"/>
              </a:rPr>
              <a:t>Yrittäjyyskasvatuksen saaminen kouluun</a:t>
            </a:r>
          </a:p>
          <a:p>
            <a:pPr lvl="0">
              <a:buClr>
                <a:srgbClr val="0BD0D9"/>
              </a:buClr>
              <a:buFont typeface="Wingdings" panose="05000000000000000000" pitchFamily="2" charset="2"/>
              <a:buChar char="Ø"/>
            </a:pPr>
            <a:r>
              <a:rPr lang="fi-FI" sz="2000" dirty="0">
                <a:solidFill>
                  <a:prstClr val="black"/>
                </a:solidFill>
                <a:latin typeface="+mj-lt"/>
              </a:rPr>
              <a:t>Yrityskummitoiminnan aktivointi</a:t>
            </a:r>
          </a:p>
          <a:p>
            <a:pPr lvl="0">
              <a:buClr>
                <a:srgbClr val="0BD0D9"/>
              </a:buClr>
              <a:buFont typeface="Wingdings" panose="05000000000000000000" pitchFamily="2" charset="2"/>
              <a:buChar char="Ø"/>
            </a:pPr>
            <a:r>
              <a:rPr lang="fi-FI" sz="2000" dirty="0">
                <a:solidFill>
                  <a:prstClr val="black"/>
                </a:solidFill>
                <a:latin typeface="+mj-lt"/>
              </a:rPr>
              <a:t>Kasvuun panostaminen; Pienestäkin voi kasvaa suuri</a:t>
            </a:r>
          </a:p>
          <a:p>
            <a:pPr marL="0" indent="0">
              <a:buNone/>
            </a:pPr>
            <a:endParaRPr lang="fi-FI" dirty="0"/>
          </a:p>
        </p:txBody>
      </p:sp>
      <p:sp>
        <p:nvSpPr>
          <p:cNvPr id="5" name="Päivämäärän paikkamerkki 4">
            <a:extLst>
              <a:ext uri="{FF2B5EF4-FFF2-40B4-BE49-F238E27FC236}">
                <a16:creationId xmlns:a16="http://schemas.microsoft.com/office/drawing/2014/main" id="{AA91DA73-CEBB-1D5D-AF6C-52FFE23E5D1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srgbClr val="04617B">
                    <a:shade val="90000"/>
                  </a:srgbClr>
                </a:solidFill>
                <a:effectLst/>
                <a:uLnTx/>
                <a:uFillTx/>
                <a:latin typeface="Constantia"/>
                <a:ea typeface="+mn-ea"/>
                <a:cs typeface="+mn-cs"/>
              </a:rPr>
              <a:t>19.8.2022</a:t>
            </a:r>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6" name="Alatunnisteen paikkamerkki 5">
            <a:extLst>
              <a:ext uri="{FF2B5EF4-FFF2-40B4-BE49-F238E27FC236}">
                <a16:creationId xmlns:a16="http://schemas.microsoft.com/office/drawing/2014/main" id="{39D1843F-7E68-6DF3-964F-7C0BA232F99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srgbClr val="04617B">
                    <a:shade val="90000"/>
                  </a:srgbClr>
                </a:solidFill>
                <a:effectLst/>
                <a:uLnTx/>
                <a:uFillTx/>
                <a:latin typeface="Constantia"/>
                <a:ea typeface="+mn-ea"/>
                <a:cs typeface="+mn-cs"/>
              </a:rPr>
              <a:t>Priole</a:t>
            </a:r>
            <a:r>
              <a:rPr kumimoji="0" lang="en-US" sz="1200" b="0" i="0" u="none" strike="noStrike" kern="1200" cap="none" spc="0" normalizeH="0" baseline="0" noProof="0" dirty="0">
                <a:ln>
                  <a:noFill/>
                </a:ln>
                <a:solidFill>
                  <a:srgbClr val="04617B">
                    <a:shade val="90000"/>
                  </a:srgbClr>
                </a:solidFill>
                <a:effectLst/>
                <a:uLnTx/>
                <a:uFillTx/>
                <a:latin typeface="Constantia"/>
                <a:ea typeface="+mn-ea"/>
                <a:cs typeface="+mn-cs"/>
              </a:rPr>
              <a:t>/Löfberg</a:t>
            </a:r>
          </a:p>
        </p:txBody>
      </p:sp>
      <p:sp>
        <p:nvSpPr>
          <p:cNvPr id="7" name="Dian numeron paikkamerkki 6">
            <a:extLst>
              <a:ext uri="{FF2B5EF4-FFF2-40B4-BE49-F238E27FC236}">
                <a16:creationId xmlns:a16="http://schemas.microsoft.com/office/drawing/2014/main" id="{D717C303-EF51-01E8-C382-80EA0D70C9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E6EB8-52AB-45EA-A660-3E1EBFA72987}" type="slidenum">
              <a:rPr kumimoji="0" lang="en-US"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853159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576370B4-FF73-7E27-4241-07D9CCDD78B6}"/>
              </a:ext>
            </a:extLst>
          </p:cNvPr>
          <p:cNvSpPr>
            <a:spLocks noGrp="1"/>
          </p:cNvSpPr>
          <p:nvPr>
            <p:ph type="title"/>
          </p:nvPr>
        </p:nvSpPr>
        <p:spPr/>
        <p:txBody>
          <a:bodyPr/>
          <a:lstStyle/>
          <a:p>
            <a:r>
              <a:rPr lang="fi-FI" dirty="0"/>
              <a:t>Matkailuun panostaminen</a:t>
            </a:r>
          </a:p>
        </p:txBody>
      </p:sp>
      <p:sp>
        <p:nvSpPr>
          <p:cNvPr id="3" name="Sisällön paikkamerkki 2">
            <a:extLst>
              <a:ext uri="{FF2B5EF4-FFF2-40B4-BE49-F238E27FC236}">
                <a16:creationId xmlns:a16="http://schemas.microsoft.com/office/drawing/2014/main" id="{0551433E-9D20-8F08-8627-FD0C779D8F76}"/>
              </a:ext>
            </a:extLst>
          </p:cNvPr>
          <p:cNvSpPr>
            <a:spLocks noGrp="1"/>
          </p:cNvSpPr>
          <p:nvPr>
            <p:ph idx="1"/>
          </p:nvPr>
        </p:nvSpPr>
        <p:spPr/>
        <p:txBody>
          <a:bodyPr/>
          <a:lstStyle/>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Tavoitteenamme on matkailuinvestointien kasvattaminen ja matkailupalvelujen monipuolistaminen </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Jatkamme edelleen Pyhäniemen, </a:t>
            </a:r>
            <a:r>
              <a:rPr lang="fi-FI" sz="2000" dirty="0" err="1">
                <a:effectLst/>
                <a:latin typeface="Calibri" panose="020F0502020204030204" pitchFamily="34" charset="0"/>
                <a:ea typeface="Calibri" panose="020F0502020204030204" pitchFamily="34" charset="0"/>
                <a:cs typeface="Times New Roman" panose="02020603050405020304" pitchFamily="18" charset="0"/>
              </a:rPr>
              <a:t>Geopark</a:t>
            </a:r>
            <a:r>
              <a:rPr lang="fi-FI" sz="2000" dirty="0">
                <a:effectLst/>
                <a:latin typeface="Calibri" panose="020F0502020204030204" pitchFamily="34" charset="0"/>
                <a:ea typeface="Calibri" panose="020F0502020204030204" pitchFamily="34" charset="0"/>
                <a:cs typeface="Times New Roman" panose="02020603050405020304" pitchFamily="18" charset="0"/>
              </a:rPr>
              <a:t>-kohteiden ja eri </a:t>
            </a:r>
            <a:r>
              <a:rPr lang="fi-FI" sz="2000" dirty="0" err="1">
                <a:effectLst/>
                <a:latin typeface="Calibri" panose="020F0502020204030204" pitchFamily="34" charset="0"/>
                <a:ea typeface="Calibri" panose="020F0502020204030204" pitchFamily="34" charset="0"/>
                <a:cs typeface="Times New Roman" panose="02020603050405020304" pitchFamily="18" charset="0"/>
              </a:rPr>
              <a:t>reitistöjen</a:t>
            </a:r>
            <a:r>
              <a:rPr lang="fi-FI" sz="2000" dirty="0">
                <a:effectLst/>
                <a:latin typeface="Calibri" panose="020F0502020204030204" pitchFamily="34" charset="0"/>
                <a:ea typeface="Calibri" panose="020F0502020204030204" pitchFamily="34" charset="0"/>
                <a:cs typeface="Times New Roman" panose="02020603050405020304" pitchFamily="18" charset="0"/>
              </a:rPr>
              <a:t> kehittämistä</a:t>
            </a:r>
          </a:p>
          <a:p>
            <a:pPr>
              <a:buFont typeface="Wingdings" panose="05000000000000000000" pitchFamily="2" charset="2"/>
              <a:buChar char="Ø"/>
            </a:pPr>
            <a:r>
              <a:rPr lang="fi-FI" sz="2000" dirty="0">
                <a:latin typeface="Calibri" panose="020F0502020204030204" pitchFamily="34" charset="0"/>
                <a:ea typeface="Calibri" panose="020F0502020204030204" pitchFamily="34" charset="0"/>
                <a:cs typeface="Times New Roman" panose="02020603050405020304" pitchFamily="18" charset="0"/>
              </a:rPr>
              <a:t>Lisäämme kunnan näkyvyyttä</a:t>
            </a:r>
            <a:r>
              <a:rPr lang="fi-FI" sz="2000" dirty="0">
                <a:effectLst/>
                <a:latin typeface="Calibri" panose="020F0502020204030204" pitchFamily="34" charset="0"/>
                <a:ea typeface="Calibri" panose="020F0502020204030204" pitchFamily="34" charset="0"/>
                <a:cs typeface="Times New Roman" panose="02020603050405020304" pitchFamily="18" charset="0"/>
              </a:rPr>
              <a:t> eri markkinointikanavissa ja valtatien läheisyyttä hyödyntämällä </a:t>
            </a:r>
          </a:p>
          <a:p>
            <a:pPr>
              <a:buFont typeface="Wingdings" panose="05000000000000000000" pitchFamily="2" charset="2"/>
              <a:buChar char="Ø"/>
            </a:pPr>
            <a:r>
              <a:rPr lang="fi-FI" sz="2000" dirty="0">
                <a:latin typeface="Calibri" panose="020F0502020204030204" pitchFamily="34" charset="0"/>
                <a:ea typeface="Calibri" panose="020F0502020204030204" pitchFamily="34" charset="0"/>
                <a:cs typeface="Times New Roman" panose="02020603050405020304" pitchFamily="18" charset="0"/>
              </a:rPr>
              <a:t>Kasvatamme k</a:t>
            </a:r>
            <a:r>
              <a:rPr lang="fi-FI" sz="2000" dirty="0">
                <a:effectLst/>
                <a:latin typeface="Calibri" panose="020F0502020204030204" pitchFamily="34" charset="0"/>
                <a:ea typeface="Calibri" panose="020F0502020204030204" pitchFamily="34" charset="0"/>
                <a:cs typeface="Times New Roman" panose="02020603050405020304" pitchFamily="18" charset="0"/>
              </a:rPr>
              <a:t>ylän ja kyläraitin viihtyvyyttä asukkaiden ja yritysten yhteistyöllä; palvelee sekä asukkaita että kunnan matkailuimagoa </a:t>
            </a:r>
          </a:p>
          <a:p>
            <a:endParaRPr lang="fi-FI" dirty="0"/>
          </a:p>
        </p:txBody>
      </p:sp>
      <p:sp>
        <p:nvSpPr>
          <p:cNvPr id="5" name="Päivämäärän paikkamerkki 4">
            <a:extLst>
              <a:ext uri="{FF2B5EF4-FFF2-40B4-BE49-F238E27FC236}">
                <a16:creationId xmlns:a16="http://schemas.microsoft.com/office/drawing/2014/main" id="{42572098-E7B2-9243-0A53-364F979A7321}"/>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DC139C10-12B8-A25B-CF76-009CB738D98A}"/>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55BEE840-1693-FAF0-B563-43D35855848C}"/>
              </a:ext>
            </a:extLst>
          </p:cNvPr>
          <p:cNvSpPr>
            <a:spLocks noGrp="1"/>
          </p:cNvSpPr>
          <p:nvPr>
            <p:ph type="sldNum" sz="quarter" idx="12"/>
          </p:nvPr>
        </p:nvSpPr>
        <p:spPr/>
        <p:txBody>
          <a:bodyPr/>
          <a:lstStyle/>
          <a:p>
            <a:fld id="{59DE6EB8-52AB-45EA-A660-3E1EBFA72987}" type="slidenum">
              <a:rPr lang="en-US" smtClean="0"/>
              <a:t>21</a:t>
            </a:fld>
            <a:endParaRPr lang="en-US"/>
          </a:p>
        </p:txBody>
      </p:sp>
    </p:spTree>
    <p:extLst>
      <p:ext uri="{BB962C8B-B14F-4D97-AF65-F5344CB8AC3E}">
        <p14:creationId xmlns:p14="http://schemas.microsoft.com/office/powerpoint/2010/main" val="2010566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576370B4-FF73-7E27-4241-07D9CCDD78B6}"/>
              </a:ext>
            </a:extLst>
          </p:cNvPr>
          <p:cNvSpPr>
            <a:spLocks noGrp="1"/>
          </p:cNvSpPr>
          <p:nvPr>
            <p:ph type="title"/>
          </p:nvPr>
        </p:nvSpPr>
        <p:spPr/>
        <p:txBody>
          <a:bodyPr/>
          <a:lstStyle/>
          <a:p>
            <a:r>
              <a:rPr lang="fi-FI" dirty="0"/>
              <a:t>Matkailuun panostaminen</a:t>
            </a:r>
          </a:p>
        </p:txBody>
      </p:sp>
      <p:sp>
        <p:nvSpPr>
          <p:cNvPr id="3" name="Sisällön paikkamerkki 2">
            <a:extLst>
              <a:ext uri="{FF2B5EF4-FFF2-40B4-BE49-F238E27FC236}">
                <a16:creationId xmlns:a16="http://schemas.microsoft.com/office/drawing/2014/main" id="{0551433E-9D20-8F08-8627-FD0C779D8F76}"/>
              </a:ext>
            </a:extLst>
          </p:cNvPr>
          <p:cNvSpPr>
            <a:spLocks noGrp="1"/>
          </p:cNvSpPr>
          <p:nvPr>
            <p:ph idx="1"/>
          </p:nvPr>
        </p:nvSpPr>
        <p:spPr/>
        <p:txBody>
          <a:bodyPr/>
          <a:lstStyle/>
          <a:p>
            <a:pPr marL="0" lvl="0" indent="0">
              <a:buClr>
                <a:srgbClr val="0BD0D9"/>
              </a:buClr>
              <a:buNone/>
              <a:defRPr/>
            </a:pPr>
            <a:r>
              <a:rPr lang="fi-FI" sz="2200" b="1" dirty="0">
                <a:solidFill>
                  <a:prstClr val="black"/>
                </a:solidFill>
                <a:latin typeface="+mj-lt"/>
              </a:rPr>
              <a:t>Toimenpiteet</a:t>
            </a:r>
          </a:p>
          <a:p>
            <a:pPr lvl="0">
              <a:buClr>
                <a:srgbClr val="0BD0D9"/>
              </a:buClr>
              <a:buFont typeface="Wingdings" panose="05000000000000000000" pitchFamily="2" charset="2"/>
              <a:buChar char="Ø"/>
              <a:defRPr/>
            </a:pPr>
            <a:r>
              <a:rPr lang="fi-FI" sz="2000" dirty="0">
                <a:solidFill>
                  <a:prstClr val="black"/>
                </a:solidFill>
                <a:latin typeface="+mj-lt"/>
              </a:rPr>
              <a:t>Pyhäniemen aluesuunnitelman toteuttaminen yhteistyössä sidosryhmien kanssa</a:t>
            </a:r>
          </a:p>
          <a:p>
            <a:pPr lvl="0">
              <a:buClr>
                <a:srgbClr val="0BD0D9"/>
              </a:buClr>
              <a:buFont typeface="Wingdings" panose="05000000000000000000" pitchFamily="2" charset="2"/>
              <a:buChar char="Ø"/>
              <a:defRPr/>
            </a:pPr>
            <a:r>
              <a:rPr lang="fi-FI" sz="2000" dirty="0">
                <a:solidFill>
                  <a:prstClr val="black"/>
                </a:solidFill>
                <a:latin typeface="+mj-lt"/>
              </a:rPr>
              <a:t>Jatketaan matkailualojen monipuolistamista, kootaan ja välitetään tietoa mahdollisille toimijoille</a:t>
            </a:r>
          </a:p>
          <a:p>
            <a:pPr lvl="0">
              <a:buClr>
                <a:srgbClr val="0BD0D9"/>
              </a:buClr>
              <a:buFont typeface="Wingdings" panose="05000000000000000000" pitchFamily="2" charset="2"/>
              <a:buChar char="Ø"/>
              <a:defRPr/>
            </a:pPr>
            <a:r>
              <a:rPr lang="fi-FI" sz="2000" dirty="0">
                <a:solidFill>
                  <a:prstClr val="black"/>
                </a:solidFill>
                <a:latin typeface="+mj-lt"/>
              </a:rPr>
              <a:t>Taloudellisten voimavarojensa puitteissa kunta keskittyy kohteiden kehittämiseen sellaisilla infran osa-alueilla, millä ei ole liiketoimintaedellytyksiä</a:t>
            </a:r>
          </a:p>
          <a:p>
            <a:pPr lvl="0">
              <a:buClr>
                <a:srgbClr val="0BD0D9"/>
              </a:buClr>
              <a:buFont typeface="Wingdings" panose="05000000000000000000" pitchFamily="2" charset="2"/>
              <a:buChar char="Ø"/>
              <a:defRPr/>
            </a:pPr>
            <a:r>
              <a:rPr lang="fi-FI" sz="2000" dirty="0" err="1">
                <a:solidFill>
                  <a:prstClr val="black"/>
                </a:solidFill>
                <a:latin typeface="+mj-lt"/>
              </a:rPr>
              <a:t>Geoparkin</a:t>
            </a:r>
            <a:r>
              <a:rPr lang="fi-FI" sz="2000" dirty="0">
                <a:solidFill>
                  <a:prstClr val="black"/>
                </a:solidFill>
                <a:latin typeface="+mj-lt"/>
              </a:rPr>
              <a:t> hyödyntäminen ympärivuotisesti reitistöjen kunnossapito huomioiden</a:t>
            </a:r>
          </a:p>
          <a:p>
            <a:pPr marL="0" indent="0">
              <a:buNone/>
            </a:pPr>
            <a:endParaRPr lang="fi-FI" dirty="0"/>
          </a:p>
        </p:txBody>
      </p:sp>
      <p:sp>
        <p:nvSpPr>
          <p:cNvPr id="5" name="Päivämäärän paikkamerkki 4">
            <a:extLst>
              <a:ext uri="{FF2B5EF4-FFF2-40B4-BE49-F238E27FC236}">
                <a16:creationId xmlns:a16="http://schemas.microsoft.com/office/drawing/2014/main" id="{42572098-E7B2-9243-0A53-364F979A7321}"/>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DC139C10-12B8-A25B-CF76-009CB738D98A}"/>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55BEE840-1693-FAF0-B563-43D35855848C}"/>
              </a:ext>
            </a:extLst>
          </p:cNvPr>
          <p:cNvSpPr>
            <a:spLocks noGrp="1"/>
          </p:cNvSpPr>
          <p:nvPr>
            <p:ph type="sldNum" sz="quarter" idx="12"/>
          </p:nvPr>
        </p:nvSpPr>
        <p:spPr/>
        <p:txBody>
          <a:bodyPr/>
          <a:lstStyle/>
          <a:p>
            <a:fld id="{59DE6EB8-52AB-45EA-A660-3E1EBFA72987}" type="slidenum">
              <a:rPr lang="en-US" smtClean="0"/>
              <a:t>22</a:t>
            </a:fld>
            <a:endParaRPr lang="en-US"/>
          </a:p>
        </p:txBody>
      </p:sp>
    </p:spTree>
    <p:extLst>
      <p:ext uri="{BB962C8B-B14F-4D97-AF65-F5344CB8AC3E}">
        <p14:creationId xmlns:p14="http://schemas.microsoft.com/office/powerpoint/2010/main" val="3890085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576370B4-FF73-7E27-4241-07D9CCDD78B6}"/>
              </a:ext>
            </a:extLst>
          </p:cNvPr>
          <p:cNvSpPr>
            <a:spLocks noGrp="1"/>
          </p:cNvSpPr>
          <p:nvPr>
            <p:ph type="title"/>
          </p:nvPr>
        </p:nvSpPr>
        <p:spPr/>
        <p:txBody>
          <a:bodyPr/>
          <a:lstStyle/>
          <a:p>
            <a:r>
              <a:rPr lang="fi-FI" dirty="0"/>
              <a:t>Matkailuun panostaminen</a:t>
            </a:r>
          </a:p>
        </p:txBody>
      </p:sp>
      <p:sp>
        <p:nvSpPr>
          <p:cNvPr id="3" name="Sisällön paikkamerkki 2">
            <a:extLst>
              <a:ext uri="{FF2B5EF4-FFF2-40B4-BE49-F238E27FC236}">
                <a16:creationId xmlns:a16="http://schemas.microsoft.com/office/drawing/2014/main" id="{0551433E-9D20-8F08-8627-FD0C779D8F76}"/>
              </a:ext>
            </a:extLst>
          </p:cNvPr>
          <p:cNvSpPr>
            <a:spLocks noGrp="1"/>
          </p:cNvSpPr>
          <p:nvPr>
            <p:ph idx="1"/>
          </p:nvPr>
        </p:nvSpPr>
        <p:spPr/>
        <p:txBody>
          <a:bodyPr>
            <a:normAutofit/>
          </a:bodyPr>
          <a:lstStyle/>
          <a:p>
            <a:pPr marL="0" indent="0">
              <a:buNone/>
            </a:pPr>
            <a:r>
              <a:rPr lang="fi-FI" sz="2200" b="1" dirty="0">
                <a:latin typeface="+mj-lt"/>
              </a:rPr>
              <a:t>Toimenpiteet</a:t>
            </a:r>
          </a:p>
          <a:p>
            <a:pPr lvl="0">
              <a:buClr>
                <a:srgbClr val="0BD0D9"/>
              </a:buClr>
              <a:buFont typeface="Wingdings" panose="05000000000000000000" pitchFamily="2" charset="2"/>
              <a:buChar char="Ø"/>
              <a:defRPr/>
            </a:pPr>
            <a:r>
              <a:rPr lang="fi-FI" sz="2000" dirty="0">
                <a:solidFill>
                  <a:prstClr val="black"/>
                </a:solidFill>
                <a:latin typeface="+mj-lt"/>
              </a:rPr>
              <a:t>Kaupallisen sosiaalisen median hyödyntäminen</a:t>
            </a:r>
          </a:p>
          <a:p>
            <a:pPr lvl="0">
              <a:buClr>
                <a:srgbClr val="0BD0D9"/>
              </a:buClr>
              <a:buFont typeface="Wingdings" panose="05000000000000000000" pitchFamily="2" charset="2"/>
              <a:buChar char="Ø"/>
              <a:defRPr/>
            </a:pPr>
            <a:r>
              <a:rPr lang="fi-FI" sz="2000" dirty="0">
                <a:solidFill>
                  <a:prstClr val="black"/>
                </a:solidFill>
                <a:latin typeface="+mj-lt"/>
              </a:rPr>
              <a:t>Matkailun markkinoinnissa opitaan muiden parhaista käytännöistä. Tavoitteena markkinointisuunnitelman aikaansaaminen</a:t>
            </a:r>
          </a:p>
          <a:p>
            <a:pPr lvl="0">
              <a:buClr>
                <a:srgbClr val="0BD0D9"/>
              </a:buClr>
              <a:buFont typeface="Wingdings" panose="05000000000000000000" pitchFamily="2" charset="2"/>
              <a:buChar char="Ø"/>
              <a:defRPr/>
            </a:pPr>
            <a:r>
              <a:rPr lang="fi-FI" sz="2000" dirty="0">
                <a:solidFill>
                  <a:prstClr val="black"/>
                </a:solidFill>
                <a:latin typeface="+mj-lt"/>
              </a:rPr>
              <a:t>Uuden liikuntakeskuksen hyödyntäminen markkinoinnissa</a:t>
            </a:r>
          </a:p>
          <a:p>
            <a:pPr lvl="0">
              <a:buClr>
                <a:srgbClr val="0BD0D9"/>
              </a:buClr>
              <a:buFont typeface="Wingdings" panose="05000000000000000000" pitchFamily="2" charset="2"/>
              <a:buChar char="Ø"/>
              <a:defRPr/>
            </a:pPr>
            <a:r>
              <a:rPr lang="fi-FI" sz="2000" dirty="0">
                <a:solidFill>
                  <a:prstClr val="black"/>
                </a:solidFill>
                <a:latin typeface="+mj-lt"/>
              </a:rPr>
              <a:t>Selvitetään valotaulun hankinta ja pystyttäminen kunnan teolllisuustontille valtatie 23 varteen</a:t>
            </a:r>
          </a:p>
          <a:p>
            <a:endParaRPr lang="fi-FI" dirty="0"/>
          </a:p>
        </p:txBody>
      </p:sp>
      <p:sp>
        <p:nvSpPr>
          <p:cNvPr id="5" name="Päivämäärän paikkamerkki 4">
            <a:extLst>
              <a:ext uri="{FF2B5EF4-FFF2-40B4-BE49-F238E27FC236}">
                <a16:creationId xmlns:a16="http://schemas.microsoft.com/office/drawing/2014/main" id="{42572098-E7B2-9243-0A53-364F979A7321}"/>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DC139C10-12B8-A25B-CF76-009CB738D98A}"/>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55BEE840-1693-FAF0-B563-43D35855848C}"/>
              </a:ext>
            </a:extLst>
          </p:cNvPr>
          <p:cNvSpPr>
            <a:spLocks noGrp="1"/>
          </p:cNvSpPr>
          <p:nvPr>
            <p:ph type="sldNum" sz="quarter" idx="12"/>
          </p:nvPr>
        </p:nvSpPr>
        <p:spPr/>
        <p:txBody>
          <a:bodyPr/>
          <a:lstStyle/>
          <a:p>
            <a:fld id="{59DE6EB8-52AB-45EA-A660-3E1EBFA72987}" type="slidenum">
              <a:rPr lang="en-US" smtClean="0"/>
              <a:t>23</a:t>
            </a:fld>
            <a:endParaRPr lang="en-US"/>
          </a:p>
        </p:txBody>
      </p:sp>
    </p:spTree>
    <p:extLst>
      <p:ext uri="{BB962C8B-B14F-4D97-AF65-F5344CB8AC3E}">
        <p14:creationId xmlns:p14="http://schemas.microsoft.com/office/powerpoint/2010/main" val="2912113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40E324A4-15CC-20D1-877D-C41AAC8780DA}"/>
              </a:ext>
            </a:extLst>
          </p:cNvPr>
          <p:cNvSpPr>
            <a:spLocks noGrp="1"/>
          </p:cNvSpPr>
          <p:nvPr>
            <p:ph type="title"/>
          </p:nvPr>
        </p:nvSpPr>
        <p:spPr>
          <a:xfrm>
            <a:off x="460978" y="1124744"/>
            <a:ext cx="8229600" cy="1143000"/>
          </a:xfrm>
        </p:spPr>
        <p:txBody>
          <a:bodyPr>
            <a:noAutofit/>
          </a:bodyPr>
          <a:lstStyle/>
          <a:p>
            <a:r>
              <a:rPr lang="fi-FI" dirty="0"/>
              <a:t>Kuntalaisten hyvinvoinnista huolehtiminen</a:t>
            </a:r>
          </a:p>
        </p:txBody>
      </p:sp>
      <p:sp>
        <p:nvSpPr>
          <p:cNvPr id="3" name="Sisällön paikkamerkki 2">
            <a:extLst>
              <a:ext uri="{FF2B5EF4-FFF2-40B4-BE49-F238E27FC236}">
                <a16:creationId xmlns:a16="http://schemas.microsoft.com/office/drawing/2014/main" id="{8C262FC1-9AF3-2FC6-8ED4-881E8E14A19A}"/>
              </a:ext>
            </a:extLst>
          </p:cNvPr>
          <p:cNvSpPr>
            <a:spLocks noGrp="1"/>
          </p:cNvSpPr>
          <p:nvPr>
            <p:ph idx="1"/>
          </p:nvPr>
        </p:nvSpPr>
        <p:spPr>
          <a:xfrm>
            <a:off x="460978" y="2457324"/>
            <a:ext cx="8229600" cy="4389120"/>
          </a:xfrm>
        </p:spPr>
        <p:txBody>
          <a:bodyPr/>
          <a:lstStyle/>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Vahvistetaan positiivista yhteisöllisyyttä </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Ulotetaan ennaltaehkäisevä toiminta kaikille kuntalaisille. Se luo edellytyksiä myös uusille palveluille</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Panostetaan toimintakyvyn tukemiseen ennakoivasti  </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Ikäihmisten huomioiminen myös mahdollisuutena ja voimavarana vrt. huoltosuhde</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Kaikkien asukkaiden hyvinvointiin panostaminen  on perusta kyvylle oppia ja omaksua uutta kaiken aikaa</a:t>
            </a:r>
          </a:p>
          <a:p>
            <a:endParaRPr lang="fi-FI" dirty="0"/>
          </a:p>
        </p:txBody>
      </p:sp>
      <p:sp>
        <p:nvSpPr>
          <p:cNvPr id="5" name="Päivämäärän paikkamerkki 4">
            <a:extLst>
              <a:ext uri="{FF2B5EF4-FFF2-40B4-BE49-F238E27FC236}">
                <a16:creationId xmlns:a16="http://schemas.microsoft.com/office/drawing/2014/main" id="{C0DBB2E5-1D62-6D89-B110-090B7E060E8F}"/>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5E46BB44-A12F-E256-9F50-869D7E0A532A}"/>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D6234F84-F92B-1063-6279-D747DD836868}"/>
              </a:ext>
            </a:extLst>
          </p:cNvPr>
          <p:cNvSpPr>
            <a:spLocks noGrp="1"/>
          </p:cNvSpPr>
          <p:nvPr>
            <p:ph type="sldNum" sz="quarter" idx="12"/>
          </p:nvPr>
        </p:nvSpPr>
        <p:spPr/>
        <p:txBody>
          <a:bodyPr/>
          <a:lstStyle/>
          <a:p>
            <a:fld id="{59DE6EB8-52AB-45EA-A660-3E1EBFA72987}" type="slidenum">
              <a:rPr lang="en-US" smtClean="0"/>
              <a:t>24</a:t>
            </a:fld>
            <a:endParaRPr lang="en-US"/>
          </a:p>
        </p:txBody>
      </p:sp>
    </p:spTree>
    <p:extLst>
      <p:ext uri="{BB962C8B-B14F-4D97-AF65-F5344CB8AC3E}">
        <p14:creationId xmlns:p14="http://schemas.microsoft.com/office/powerpoint/2010/main" val="2175366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40E324A4-15CC-20D1-877D-C41AAC8780DA}"/>
              </a:ext>
            </a:extLst>
          </p:cNvPr>
          <p:cNvSpPr>
            <a:spLocks noGrp="1"/>
          </p:cNvSpPr>
          <p:nvPr>
            <p:ph type="title"/>
          </p:nvPr>
        </p:nvSpPr>
        <p:spPr>
          <a:xfrm>
            <a:off x="460978" y="1124744"/>
            <a:ext cx="8229600" cy="1143000"/>
          </a:xfrm>
        </p:spPr>
        <p:txBody>
          <a:bodyPr>
            <a:noAutofit/>
          </a:bodyPr>
          <a:lstStyle/>
          <a:p>
            <a:r>
              <a:rPr lang="fi-FI" dirty="0"/>
              <a:t>Kuntalaisten hyvinvoinnista huolehtiminen</a:t>
            </a:r>
          </a:p>
        </p:txBody>
      </p:sp>
      <p:sp>
        <p:nvSpPr>
          <p:cNvPr id="3" name="Sisällön paikkamerkki 2">
            <a:extLst>
              <a:ext uri="{FF2B5EF4-FFF2-40B4-BE49-F238E27FC236}">
                <a16:creationId xmlns:a16="http://schemas.microsoft.com/office/drawing/2014/main" id="{8C262FC1-9AF3-2FC6-8ED4-881E8E14A19A}"/>
              </a:ext>
            </a:extLst>
          </p:cNvPr>
          <p:cNvSpPr>
            <a:spLocks noGrp="1"/>
          </p:cNvSpPr>
          <p:nvPr>
            <p:ph idx="1"/>
          </p:nvPr>
        </p:nvSpPr>
        <p:spPr>
          <a:xfrm>
            <a:off x="460978" y="2457324"/>
            <a:ext cx="8229600" cy="4389120"/>
          </a:xfrm>
        </p:spPr>
        <p:txBody>
          <a:bodyPr/>
          <a:lstStyle/>
          <a:p>
            <a:pPr marL="0" indent="0">
              <a:buNone/>
            </a:pPr>
            <a:r>
              <a:rPr lang="fi-FI" sz="2400" b="1" dirty="0">
                <a:latin typeface="+mj-lt"/>
              </a:rPr>
              <a:t>Toimenpite</a:t>
            </a:r>
            <a:r>
              <a:rPr lang="fi-FI" b="1" dirty="0">
                <a:latin typeface="+mj-lt"/>
              </a:rPr>
              <a:t>et</a:t>
            </a:r>
          </a:p>
          <a:p>
            <a:pPr lvl="0">
              <a:buClr>
                <a:srgbClr val="0BD0D9"/>
              </a:buClr>
              <a:buFont typeface="Wingdings" panose="05000000000000000000" pitchFamily="2" charset="2"/>
              <a:buChar char="Ø"/>
            </a:pPr>
            <a:r>
              <a:rPr lang="fi-FI" sz="2000" dirty="0">
                <a:solidFill>
                  <a:prstClr val="black"/>
                </a:solidFill>
                <a:latin typeface="Calibri" panose="020F0502020204030204" pitchFamily="34" charset="0"/>
                <a:cs typeface="Calibri" panose="020F0502020204030204" pitchFamily="34" charset="0"/>
              </a:rPr>
              <a:t>Huolehdimme viihtyisästä ja turvallisesta elinympäristöstä, jossa kuntalaisilla on mahdollisuus harrastaa ja liikkua, osallistua tapahtumiin sekä nauttia luonnosta, kulttuurista ja taiteesta</a:t>
            </a:r>
          </a:p>
          <a:p>
            <a:pPr lvl="0">
              <a:buClr>
                <a:srgbClr val="0BD0D9"/>
              </a:buClr>
              <a:buFont typeface="Wingdings" panose="05000000000000000000" pitchFamily="2" charset="2"/>
              <a:buChar char="Ø"/>
            </a:pPr>
            <a:r>
              <a:rPr lang="fi-FI" sz="2000" dirty="0">
                <a:solidFill>
                  <a:prstClr val="black"/>
                </a:solidFill>
                <a:latin typeface="Calibri" panose="020F0502020204030204" pitchFamily="34" charset="0"/>
                <a:cs typeface="Calibri" panose="020F0502020204030204" pitchFamily="34" charset="0"/>
              </a:rPr>
              <a:t>Edistämme yhteisöllisyyttä ja osallisuutta luomalla uusia matalan kynnyksen tilaisuuksia, joissa vahvistetaan vuorovaikutusta kuntalaisten kesken ja kannustetaan vaikuttamaan</a:t>
            </a:r>
          </a:p>
          <a:p>
            <a:pPr lvl="0">
              <a:buClr>
                <a:srgbClr val="0BD0D9"/>
              </a:buClr>
              <a:buFont typeface="Wingdings" panose="05000000000000000000" pitchFamily="2" charset="2"/>
              <a:buChar char="Ø"/>
            </a:pPr>
            <a:r>
              <a:rPr lang="fi-FI" sz="2000" dirty="0">
                <a:solidFill>
                  <a:prstClr val="black"/>
                </a:solidFill>
                <a:latin typeface="Calibri" panose="020F0502020204030204" pitchFamily="34" charset="0"/>
                <a:cs typeface="Calibri" panose="020F0502020204030204" pitchFamily="34" charset="0"/>
              </a:rPr>
              <a:t>Lisäämme yhteistyötä ja verkostoitumista järjestöjen ja yhdistysten kanssa ja tiedotamme kunnan palveluista aktiivisesti ja monikanavaisesti</a:t>
            </a:r>
          </a:p>
          <a:p>
            <a:pPr marL="0" indent="0">
              <a:buNone/>
            </a:pPr>
            <a:endParaRPr lang="fi-FI" dirty="0"/>
          </a:p>
        </p:txBody>
      </p:sp>
      <p:sp>
        <p:nvSpPr>
          <p:cNvPr id="5" name="Päivämäärän paikkamerkki 4">
            <a:extLst>
              <a:ext uri="{FF2B5EF4-FFF2-40B4-BE49-F238E27FC236}">
                <a16:creationId xmlns:a16="http://schemas.microsoft.com/office/drawing/2014/main" id="{C0DBB2E5-1D62-6D89-B110-090B7E060E8F}"/>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5E46BB44-A12F-E256-9F50-869D7E0A532A}"/>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D6234F84-F92B-1063-6279-D747DD836868}"/>
              </a:ext>
            </a:extLst>
          </p:cNvPr>
          <p:cNvSpPr>
            <a:spLocks noGrp="1"/>
          </p:cNvSpPr>
          <p:nvPr>
            <p:ph type="sldNum" sz="quarter" idx="12"/>
          </p:nvPr>
        </p:nvSpPr>
        <p:spPr/>
        <p:txBody>
          <a:bodyPr/>
          <a:lstStyle/>
          <a:p>
            <a:fld id="{59DE6EB8-52AB-45EA-A660-3E1EBFA72987}" type="slidenum">
              <a:rPr lang="en-US" smtClean="0"/>
              <a:t>25</a:t>
            </a:fld>
            <a:endParaRPr lang="en-US"/>
          </a:p>
        </p:txBody>
      </p:sp>
    </p:spTree>
    <p:extLst>
      <p:ext uri="{BB962C8B-B14F-4D97-AF65-F5344CB8AC3E}">
        <p14:creationId xmlns:p14="http://schemas.microsoft.com/office/powerpoint/2010/main" val="2416857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40E324A4-15CC-20D1-877D-C41AAC8780DA}"/>
              </a:ext>
            </a:extLst>
          </p:cNvPr>
          <p:cNvSpPr>
            <a:spLocks noGrp="1"/>
          </p:cNvSpPr>
          <p:nvPr>
            <p:ph type="title"/>
          </p:nvPr>
        </p:nvSpPr>
        <p:spPr>
          <a:xfrm>
            <a:off x="460978" y="1124744"/>
            <a:ext cx="8229600" cy="1143000"/>
          </a:xfrm>
        </p:spPr>
        <p:txBody>
          <a:bodyPr>
            <a:noAutofit/>
          </a:bodyPr>
          <a:lstStyle/>
          <a:p>
            <a:r>
              <a:rPr lang="fi-FI" dirty="0"/>
              <a:t>Kuntalaisten hyvinvoinnista huolehtiminen</a:t>
            </a:r>
          </a:p>
        </p:txBody>
      </p:sp>
      <p:sp>
        <p:nvSpPr>
          <p:cNvPr id="3" name="Sisällön paikkamerkki 2">
            <a:extLst>
              <a:ext uri="{FF2B5EF4-FFF2-40B4-BE49-F238E27FC236}">
                <a16:creationId xmlns:a16="http://schemas.microsoft.com/office/drawing/2014/main" id="{8C262FC1-9AF3-2FC6-8ED4-881E8E14A19A}"/>
              </a:ext>
            </a:extLst>
          </p:cNvPr>
          <p:cNvSpPr>
            <a:spLocks noGrp="1"/>
          </p:cNvSpPr>
          <p:nvPr>
            <p:ph idx="1"/>
          </p:nvPr>
        </p:nvSpPr>
        <p:spPr>
          <a:xfrm>
            <a:off x="460978" y="2457324"/>
            <a:ext cx="8229600" cy="4389120"/>
          </a:xfrm>
        </p:spPr>
        <p:txBody>
          <a:bodyPr/>
          <a:lstStyle/>
          <a:p>
            <a:pPr marL="0" indent="0">
              <a:buNone/>
            </a:pPr>
            <a:r>
              <a:rPr lang="fi-FI" sz="2400" b="1" dirty="0">
                <a:latin typeface="+mj-lt"/>
              </a:rPr>
              <a:t>Toimenpiteet</a:t>
            </a:r>
          </a:p>
          <a:p>
            <a:pPr lvl="0">
              <a:buClr>
                <a:srgbClr val="0BD0D9"/>
              </a:buClr>
              <a:buFont typeface="Wingdings" panose="05000000000000000000" pitchFamily="2" charset="2"/>
              <a:buChar char="Ø"/>
            </a:pPr>
            <a:r>
              <a:rPr lang="fi-FI" sz="2000" dirty="0">
                <a:solidFill>
                  <a:prstClr val="black"/>
                </a:solidFill>
                <a:latin typeface="Calibri" panose="020F0502020204030204" pitchFamily="34" charset="0"/>
                <a:cs typeface="Calibri" panose="020F0502020204030204" pitchFamily="34" charset="0"/>
              </a:rPr>
              <a:t>Tuemme perheitä arjen sujumisessa sekä ja lasten- ja nuorten kokonaisvaltaista kasvua ja hyvinvointia opettamalla hyvinvointia tukevia taitoja </a:t>
            </a:r>
          </a:p>
          <a:p>
            <a:pPr lvl="0">
              <a:buClr>
                <a:srgbClr val="0BD0D9"/>
              </a:buClr>
              <a:buFont typeface="Wingdings" panose="05000000000000000000" pitchFamily="2" charset="2"/>
              <a:buChar char="Ø"/>
            </a:pPr>
            <a:r>
              <a:rPr lang="fi-FI" sz="2000" dirty="0">
                <a:solidFill>
                  <a:prstClr val="black"/>
                </a:solidFill>
                <a:latin typeface="Calibri" panose="020F0502020204030204" pitchFamily="34" charset="0"/>
                <a:cs typeface="Calibri" panose="020F0502020204030204" pitchFamily="34" charset="0"/>
              </a:rPr>
              <a:t>Panostamme kuntalaisten terveyden ja toimintakyvyn tukemiseen ennaltaehkäisevästä näkökulmasta. Huolehdimme, että palvelut ovat helposti saatavilla ja varmistamme, että yhdyspinnat maakunnan palveluihin kunnossa</a:t>
            </a:r>
          </a:p>
          <a:p>
            <a:pPr lvl="0">
              <a:buClr>
                <a:srgbClr val="0BD0D9"/>
              </a:buClr>
              <a:buFont typeface="Wingdings" panose="05000000000000000000" pitchFamily="2" charset="2"/>
              <a:buChar char="Ø"/>
            </a:pPr>
            <a:r>
              <a:rPr lang="fi-FI" sz="2000" dirty="0">
                <a:solidFill>
                  <a:prstClr val="black"/>
                </a:solidFill>
                <a:latin typeface="Calibri" panose="020F0502020204030204" pitchFamily="34" charset="0"/>
                <a:cs typeface="Calibri" panose="020F0502020204030204" pitchFamily="34" charset="0"/>
              </a:rPr>
              <a:t>Seuraamme suunnitelmien toteutumista hyvinvointikertomustyön avulla</a:t>
            </a:r>
          </a:p>
          <a:p>
            <a:pPr lvl="0">
              <a:buClr>
                <a:srgbClr val="0BD0D9"/>
              </a:buClr>
            </a:pPr>
            <a:endParaRPr lang="fi-FI" sz="2000" dirty="0">
              <a:solidFill>
                <a:prstClr val="black"/>
              </a:solidFill>
              <a:latin typeface="Calibri" panose="020F0502020204030204" pitchFamily="34" charset="0"/>
              <a:cs typeface="Calibri" panose="020F0502020204030204" pitchFamily="34" charset="0"/>
            </a:endParaRPr>
          </a:p>
          <a:p>
            <a:pPr marL="0" indent="0">
              <a:buNone/>
            </a:pPr>
            <a:endParaRPr lang="fi-FI" dirty="0"/>
          </a:p>
        </p:txBody>
      </p:sp>
      <p:sp>
        <p:nvSpPr>
          <p:cNvPr id="5" name="Päivämäärän paikkamerkki 4">
            <a:extLst>
              <a:ext uri="{FF2B5EF4-FFF2-40B4-BE49-F238E27FC236}">
                <a16:creationId xmlns:a16="http://schemas.microsoft.com/office/drawing/2014/main" id="{C0DBB2E5-1D62-6D89-B110-090B7E060E8F}"/>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5E46BB44-A12F-E256-9F50-869D7E0A532A}"/>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D6234F84-F92B-1063-6279-D747DD836868}"/>
              </a:ext>
            </a:extLst>
          </p:cNvPr>
          <p:cNvSpPr>
            <a:spLocks noGrp="1"/>
          </p:cNvSpPr>
          <p:nvPr>
            <p:ph type="sldNum" sz="quarter" idx="12"/>
          </p:nvPr>
        </p:nvSpPr>
        <p:spPr/>
        <p:txBody>
          <a:bodyPr/>
          <a:lstStyle/>
          <a:p>
            <a:fld id="{59DE6EB8-52AB-45EA-A660-3E1EBFA72987}" type="slidenum">
              <a:rPr lang="en-US" smtClean="0"/>
              <a:t>26</a:t>
            </a:fld>
            <a:endParaRPr lang="en-US"/>
          </a:p>
        </p:txBody>
      </p:sp>
    </p:spTree>
    <p:extLst>
      <p:ext uri="{BB962C8B-B14F-4D97-AF65-F5344CB8AC3E}">
        <p14:creationId xmlns:p14="http://schemas.microsoft.com/office/powerpoint/2010/main" val="1559699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83D72261-A664-E20C-2DCB-BD34C9F32FA0}"/>
              </a:ext>
            </a:extLst>
          </p:cNvPr>
          <p:cNvSpPr>
            <a:spLocks noGrp="1"/>
          </p:cNvSpPr>
          <p:nvPr>
            <p:ph type="title"/>
          </p:nvPr>
        </p:nvSpPr>
        <p:spPr/>
        <p:txBody>
          <a:bodyPr>
            <a:normAutofit fontScale="90000"/>
          </a:bodyPr>
          <a:lstStyle/>
          <a:p>
            <a:r>
              <a:rPr lang="fi-FI" dirty="0"/>
              <a:t>Monipaikkaisuuden edistäminen</a:t>
            </a:r>
          </a:p>
        </p:txBody>
      </p:sp>
      <p:sp>
        <p:nvSpPr>
          <p:cNvPr id="3" name="Sisällön paikkamerkki 2">
            <a:extLst>
              <a:ext uri="{FF2B5EF4-FFF2-40B4-BE49-F238E27FC236}">
                <a16:creationId xmlns:a16="http://schemas.microsoft.com/office/drawing/2014/main" id="{847121F5-C2C9-27B8-3621-D631F7EDC5A3}"/>
              </a:ext>
            </a:extLst>
          </p:cNvPr>
          <p:cNvSpPr>
            <a:spLocks noGrp="1"/>
          </p:cNvSpPr>
          <p:nvPr>
            <p:ph idx="1"/>
          </p:nvPr>
        </p:nvSpPr>
        <p:spPr/>
        <p:txBody>
          <a:bodyPr/>
          <a:lstStyle/>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Kihniössä on paljon kausiasukkaita ja monipaikkaisuus on mahdollisuus Kihniölle</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Kunta tekee aktiivista yhteistyötä nykyisten ja mahdollisten kausiasukkaiden kanssa, jotta yhä useampi viipyisi pidempään Kihniössä tai muuttaisi vakituisesti kuntaan</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Käytännössä tämä tarkoittaa toimivia tietoliikenneyhteyksiä, palvelujen helppokäyttöisyyttä ja uusia palveluja sekä joustavia kaavoitusprosesseja</a:t>
            </a:r>
          </a:p>
          <a:p>
            <a:pPr marL="0" indent="0">
              <a:buNone/>
            </a:pPr>
            <a:endParaRPr lang="fi-FI" dirty="0"/>
          </a:p>
        </p:txBody>
      </p:sp>
      <p:sp>
        <p:nvSpPr>
          <p:cNvPr id="5" name="Päivämäärän paikkamerkki 4">
            <a:extLst>
              <a:ext uri="{FF2B5EF4-FFF2-40B4-BE49-F238E27FC236}">
                <a16:creationId xmlns:a16="http://schemas.microsoft.com/office/drawing/2014/main" id="{AFD5A2BB-8291-08A8-BCD7-69635B28E1C1}"/>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BD6FA20C-A0E0-2975-5333-DA186F5AA85B}"/>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8D1D4FA5-BA34-EAC2-4392-0C2A221EF336}"/>
              </a:ext>
            </a:extLst>
          </p:cNvPr>
          <p:cNvSpPr>
            <a:spLocks noGrp="1"/>
          </p:cNvSpPr>
          <p:nvPr>
            <p:ph type="sldNum" sz="quarter" idx="12"/>
          </p:nvPr>
        </p:nvSpPr>
        <p:spPr/>
        <p:txBody>
          <a:bodyPr/>
          <a:lstStyle/>
          <a:p>
            <a:fld id="{59DE6EB8-52AB-45EA-A660-3E1EBFA72987}" type="slidenum">
              <a:rPr lang="en-US" smtClean="0"/>
              <a:t>27</a:t>
            </a:fld>
            <a:endParaRPr lang="en-US"/>
          </a:p>
        </p:txBody>
      </p:sp>
    </p:spTree>
    <p:extLst>
      <p:ext uri="{BB962C8B-B14F-4D97-AF65-F5344CB8AC3E}">
        <p14:creationId xmlns:p14="http://schemas.microsoft.com/office/powerpoint/2010/main" val="2357399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83D72261-A664-E20C-2DCB-BD34C9F32FA0}"/>
              </a:ext>
            </a:extLst>
          </p:cNvPr>
          <p:cNvSpPr>
            <a:spLocks noGrp="1"/>
          </p:cNvSpPr>
          <p:nvPr>
            <p:ph type="title"/>
          </p:nvPr>
        </p:nvSpPr>
        <p:spPr/>
        <p:txBody>
          <a:bodyPr>
            <a:normAutofit fontScale="90000"/>
          </a:bodyPr>
          <a:lstStyle/>
          <a:p>
            <a:r>
              <a:rPr lang="fi-FI" dirty="0"/>
              <a:t>Monipaikkaisuuden edistäminen</a:t>
            </a:r>
          </a:p>
        </p:txBody>
      </p:sp>
      <p:sp>
        <p:nvSpPr>
          <p:cNvPr id="3" name="Sisällön paikkamerkki 2">
            <a:extLst>
              <a:ext uri="{FF2B5EF4-FFF2-40B4-BE49-F238E27FC236}">
                <a16:creationId xmlns:a16="http://schemas.microsoft.com/office/drawing/2014/main" id="{847121F5-C2C9-27B8-3621-D631F7EDC5A3}"/>
              </a:ext>
            </a:extLst>
          </p:cNvPr>
          <p:cNvSpPr>
            <a:spLocks noGrp="1"/>
          </p:cNvSpPr>
          <p:nvPr>
            <p:ph idx="1"/>
          </p:nvPr>
        </p:nvSpPr>
        <p:spPr/>
        <p:txBody>
          <a:bodyPr>
            <a:normAutofit/>
          </a:bodyPr>
          <a:lstStyle/>
          <a:p>
            <a:pPr marL="0" indent="0">
              <a:buNone/>
            </a:pPr>
            <a:r>
              <a:rPr lang="fi-FI" b="1" dirty="0">
                <a:effectLst/>
                <a:latin typeface="Calibri" panose="020F0502020204030204" pitchFamily="34" charset="0"/>
                <a:ea typeface="Calibri" panose="020F0502020204030204" pitchFamily="34" charset="0"/>
                <a:cs typeface="Times New Roman" panose="02020603050405020304" pitchFamily="18" charset="0"/>
              </a:rPr>
              <a:t>Toimenpiteet:</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Kehitys-Parkin roolin säilyttäminen yhteydenpidossa kausiasukkaisiin</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Tietoliikenneyhteyksien rakentaminen saatetaan loppuun kunnan alueella</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Etätyön tekemisen edistäminen</a:t>
            </a:r>
            <a:r>
              <a:rPr lang="fi-FI" sz="2000" dirty="0">
                <a:latin typeface="Calibri" panose="020F0502020204030204" pitchFamily="34" charset="0"/>
                <a:ea typeface="Calibri" panose="020F0502020204030204" pitchFamily="34" charset="0"/>
                <a:cs typeface="Times New Roman" panose="02020603050405020304" pitchFamily="18" charset="0"/>
              </a:rPr>
              <a:t>;</a:t>
            </a:r>
            <a:r>
              <a:rPr lang="fi-FI" sz="2000" dirty="0">
                <a:effectLst/>
                <a:latin typeface="Calibri" panose="020F0502020204030204" pitchFamily="34" charset="0"/>
                <a:ea typeface="Calibri" panose="020F0502020204030204" pitchFamily="34" charset="0"/>
                <a:cs typeface="Times New Roman" panose="02020603050405020304" pitchFamily="18" charset="0"/>
              </a:rPr>
              <a:t> etätyöpisteiden tarpeen selvittäminen ja markkinointi</a:t>
            </a:r>
          </a:p>
          <a:p>
            <a:pPr>
              <a:buFont typeface="Wingdings" panose="05000000000000000000" pitchFamily="2" charset="2"/>
              <a:buChar char="Ø"/>
            </a:pPr>
            <a:r>
              <a:rPr lang="fi-FI" sz="2000" dirty="0">
                <a:latin typeface="Calibri" panose="020F0502020204030204" pitchFamily="34" charset="0"/>
                <a:ea typeface="Calibri" panose="020F0502020204030204" pitchFamily="34" charset="0"/>
                <a:cs typeface="Times New Roman" panose="02020603050405020304" pitchFamily="18" charset="0"/>
              </a:rPr>
              <a:t>Tieverkoston ylläpitäminen ja kehittäminen, aktiivinen yhteys rahoituskanaviin</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Vapaa-ajan asunnon muuttaminen vakituiseksi asunnoksi; neuvonta ja tukeminen</a:t>
            </a:r>
          </a:p>
          <a:p>
            <a:pPr>
              <a:buFont typeface="Wingdings" panose="05000000000000000000" pitchFamily="2" charset="2"/>
              <a:buChar char="Ø"/>
            </a:pPr>
            <a:r>
              <a:rPr lang="fi-FI" sz="2000" dirty="0">
                <a:latin typeface="Calibri" panose="020F0502020204030204" pitchFamily="34" charset="0"/>
                <a:ea typeface="Calibri" panose="020F0502020204030204" pitchFamily="34" charset="0"/>
                <a:cs typeface="Times New Roman" panose="02020603050405020304" pitchFamily="18" charset="0"/>
              </a:rPr>
              <a:t>Vapaa-ajan tonttien kartoittaminen ja markkinointi</a:t>
            </a:r>
          </a:p>
          <a:p>
            <a:pPr>
              <a:buFont typeface="Wingdings" panose="05000000000000000000" pitchFamily="2" charset="2"/>
              <a:buChar char="Ø"/>
            </a:pPr>
            <a:r>
              <a:rPr lang="fi-FI" sz="2000" dirty="0">
                <a:latin typeface="Calibri" panose="020F0502020204030204" pitchFamily="34" charset="0"/>
                <a:ea typeface="Calibri" panose="020F0502020204030204" pitchFamily="34" charset="0"/>
                <a:cs typeface="Times New Roman" panose="02020603050405020304" pitchFamily="18" charset="0"/>
              </a:rPr>
              <a:t>Matkailuvaunualueen saaminen Pyhäniemeen</a:t>
            </a: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
        <p:nvSpPr>
          <p:cNvPr id="5" name="Päivämäärän paikkamerkki 4">
            <a:extLst>
              <a:ext uri="{FF2B5EF4-FFF2-40B4-BE49-F238E27FC236}">
                <a16:creationId xmlns:a16="http://schemas.microsoft.com/office/drawing/2014/main" id="{AFD5A2BB-8291-08A8-BCD7-69635B28E1C1}"/>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BD6FA20C-A0E0-2975-5333-DA186F5AA85B}"/>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8D1D4FA5-BA34-EAC2-4392-0C2A221EF336}"/>
              </a:ext>
            </a:extLst>
          </p:cNvPr>
          <p:cNvSpPr>
            <a:spLocks noGrp="1"/>
          </p:cNvSpPr>
          <p:nvPr>
            <p:ph type="sldNum" sz="quarter" idx="12"/>
          </p:nvPr>
        </p:nvSpPr>
        <p:spPr/>
        <p:txBody>
          <a:bodyPr/>
          <a:lstStyle/>
          <a:p>
            <a:fld id="{59DE6EB8-52AB-45EA-A660-3E1EBFA72987}" type="slidenum">
              <a:rPr lang="en-US" smtClean="0"/>
              <a:t>28</a:t>
            </a:fld>
            <a:endParaRPr lang="en-US"/>
          </a:p>
        </p:txBody>
      </p:sp>
    </p:spTree>
    <p:extLst>
      <p:ext uri="{BB962C8B-B14F-4D97-AF65-F5344CB8AC3E}">
        <p14:creationId xmlns:p14="http://schemas.microsoft.com/office/powerpoint/2010/main" val="2147794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2B4091F8-E059-4C0A-4484-029446AF1FB7}"/>
              </a:ext>
            </a:extLst>
          </p:cNvPr>
          <p:cNvSpPr>
            <a:spLocks noGrp="1"/>
          </p:cNvSpPr>
          <p:nvPr>
            <p:ph type="title"/>
          </p:nvPr>
        </p:nvSpPr>
        <p:spPr>
          <a:xfrm>
            <a:off x="484721" y="1052736"/>
            <a:ext cx="8229600" cy="1143000"/>
          </a:xfrm>
        </p:spPr>
        <p:txBody>
          <a:bodyPr>
            <a:noAutofit/>
          </a:bodyPr>
          <a:lstStyle/>
          <a:p>
            <a:r>
              <a:rPr lang="fi-FI" dirty="0"/>
              <a:t>Energiainvestoinneista elinvoimaa</a:t>
            </a:r>
          </a:p>
        </p:txBody>
      </p:sp>
      <p:sp>
        <p:nvSpPr>
          <p:cNvPr id="3" name="Sisällön paikkamerkki 2">
            <a:extLst>
              <a:ext uri="{FF2B5EF4-FFF2-40B4-BE49-F238E27FC236}">
                <a16:creationId xmlns:a16="http://schemas.microsoft.com/office/drawing/2014/main" id="{9A846032-B586-9C26-7AFE-B7468D348E7E}"/>
              </a:ext>
            </a:extLst>
          </p:cNvPr>
          <p:cNvSpPr>
            <a:spLocks noGrp="1"/>
          </p:cNvSpPr>
          <p:nvPr>
            <p:ph idx="1"/>
          </p:nvPr>
        </p:nvSpPr>
        <p:spPr>
          <a:xfrm>
            <a:off x="460797" y="2185737"/>
            <a:ext cx="8229600" cy="4389120"/>
          </a:xfrm>
        </p:spPr>
        <p:txBody>
          <a:bodyPr/>
          <a:lstStyle/>
          <a:p>
            <a:pPr marL="240030" indent="-285750">
              <a:lnSpc>
                <a:spcPct val="107000"/>
              </a:lnSpc>
              <a:spcAft>
                <a:spcPts val="800"/>
              </a:spcAft>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Nykyiset tuulivoimahankkeet ja muut energiainvestoinnit luovat sekä kunnalle merkittäviä tuloja että yrittämisen erilaisia mahdollisuuksia </a:t>
            </a:r>
          </a:p>
          <a:p>
            <a:pPr marL="240030" indent="-285750">
              <a:lnSpc>
                <a:spcPct val="107000"/>
              </a:lnSpc>
              <a:spcAft>
                <a:spcPts val="800"/>
              </a:spcAft>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Tuulivoimainvestoinnit voivat poikia jatkoinvestointeja ja kunta voi olla myötävaikuttamassa energiaklusterien syntymiseen</a:t>
            </a:r>
          </a:p>
          <a:p>
            <a:pPr marL="240030" indent="-285750">
              <a:lnSpc>
                <a:spcPct val="107000"/>
              </a:lnSpc>
              <a:spcAft>
                <a:spcPts val="800"/>
              </a:spcAft>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Energiainvestoinnit tukevat kunnan tunnettuutta, taloutta ja imagoa</a:t>
            </a:r>
          </a:p>
          <a:p>
            <a:pPr>
              <a:lnSpc>
                <a:spcPct val="107000"/>
              </a:lnSpc>
              <a:spcAft>
                <a:spcPts val="800"/>
              </a:spcAft>
              <a:buFont typeface="Wingdings" panose="05000000000000000000" pitchFamily="2" charset="2"/>
              <a:buChar char="Ø"/>
            </a:pP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
        <p:nvSpPr>
          <p:cNvPr id="5" name="Päivämäärän paikkamerkki 4">
            <a:extLst>
              <a:ext uri="{FF2B5EF4-FFF2-40B4-BE49-F238E27FC236}">
                <a16:creationId xmlns:a16="http://schemas.microsoft.com/office/drawing/2014/main" id="{2B3F512E-5155-AE34-FB34-6BBE8D3FFE7F}"/>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C21B3527-5317-F15D-765C-8FCFE0F6D0F0}"/>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185AA037-1657-780B-3F7B-4260E8C3A636}"/>
              </a:ext>
            </a:extLst>
          </p:cNvPr>
          <p:cNvSpPr>
            <a:spLocks noGrp="1"/>
          </p:cNvSpPr>
          <p:nvPr>
            <p:ph type="sldNum" sz="quarter" idx="12"/>
          </p:nvPr>
        </p:nvSpPr>
        <p:spPr/>
        <p:txBody>
          <a:bodyPr/>
          <a:lstStyle/>
          <a:p>
            <a:fld id="{59DE6EB8-52AB-45EA-A660-3E1EBFA72987}" type="slidenum">
              <a:rPr lang="en-US" smtClean="0"/>
              <a:t>29</a:t>
            </a:fld>
            <a:endParaRPr lang="en-US"/>
          </a:p>
        </p:txBody>
      </p:sp>
    </p:spTree>
    <p:extLst>
      <p:ext uri="{BB962C8B-B14F-4D97-AF65-F5344CB8AC3E}">
        <p14:creationId xmlns:p14="http://schemas.microsoft.com/office/powerpoint/2010/main" val="263400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4A9077-15F9-EFE3-DB96-1FA03A35A58E}"/>
              </a:ext>
            </a:extLst>
          </p:cNvPr>
          <p:cNvSpPr>
            <a:spLocks noGrp="1"/>
          </p:cNvSpPr>
          <p:nvPr>
            <p:ph type="title"/>
          </p:nvPr>
        </p:nvSpPr>
        <p:spPr/>
        <p:txBody>
          <a:bodyPr/>
          <a:lstStyle/>
          <a:p>
            <a:r>
              <a:rPr lang="fi-FI" dirty="0"/>
              <a:t>Taustaa</a:t>
            </a:r>
          </a:p>
        </p:txBody>
      </p:sp>
      <p:sp>
        <p:nvSpPr>
          <p:cNvPr id="3" name="Sisällön paikkamerkki 2">
            <a:extLst>
              <a:ext uri="{FF2B5EF4-FFF2-40B4-BE49-F238E27FC236}">
                <a16:creationId xmlns:a16="http://schemas.microsoft.com/office/drawing/2014/main" id="{B0C48BE9-50BC-D6F0-5C21-654FD45F406D}"/>
              </a:ext>
            </a:extLst>
          </p:cNvPr>
          <p:cNvSpPr>
            <a:spLocks noGrp="1"/>
          </p:cNvSpPr>
          <p:nvPr>
            <p:ph idx="1"/>
          </p:nvPr>
        </p:nvSpPr>
        <p:spPr/>
        <p:txBody>
          <a:bodyPr>
            <a:normAutofit/>
          </a:bodyPr>
          <a:lstStyle/>
          <a:p>
            <a:r>
              <a:rPr lang="fi-FI" sz="2200" dirty="0">
                <a:latin typeface="+mj-lt"/>
              </a:rPr>
              <a:t>Keväällä 2022 Kihniön kunta ja </a:t>
            </a:r>
            <a:r>
              <a:rPr lang="fi-FI" sz="2200" dirty="0" err="1">
                <a:latin typeface="+mj-lt"/>
              </a:rPr>
              <a:t>Priole</a:t>
            </a:r>
            <a:r>
              <a:rPr lang="fi-FI" sz="2200" dirty="0">
                <a:latin typeface="+mj-lt"/>
              </a:rPr>
              <a:t> Oy tekivät sopimuksen kunnan strategian päivittämisestä.</a:t>
            </a:r>
          </a:p>
          <a:p>
            <a:r>
              <a:rPr lang="fi-FI" sz="2200" dirty="0">
                <a:latin typeface="+mj-lt"/>
              </a:rPr>
              <a:t>Kihniöstä strategiaprosessiin osallistuivat kunnanvaltuusto ja kunnanhallitus sekä kunnan virkamiesjohto, paikallisten yritysten edustajia ja kunnan erilaisissa luottamus- ja virkatehtävissä olevia henkilöitä.</a:t>
            </a:r>
          </a:p>
          <a:p>
            <a:r>
              <a:rPr lang="fi-FI" sz="2200" dirty="0" err="1">
                <a:latin typeface="+mj-lt"/>
              </a:rPr>
              <a:t>Priolen</a:t>
            </a:r>
            <a:r>
              <a:rPr lang="fi-FI" sz="2200" dirty="0">
                <a:latin typeface="+mj-lt"/>
              </a:rPr>
              <a:t> nimeämänä strategiaprosessin palveluntuottajana toimi Petri Löfberg </a:t>
            </a:r>
            <a:r>
              <a:rPr lang="fi-FI" sz="2200" dirty="0" err="1">
                <a:latin typeface="+mj-lt"/>
              </a:rPr>
              <a:t>Soctor</a:t>
            </a:r>
            <a:r>
              <a:rPr lang="fi-FI" sz="2200" dirty="0">
                <a:latin typeface="+mj-lt"/>
              </a:rPr>
              <a:t> Oy:stä.</a:t>
            </a:r>
          </a:p>
          <a:p>
            <a:r>
              <a:rPr lang="fi-FI" sz="2200" dirty="0">
                <a:latin typeface="+mj-lt"/>
              </a:rPr>
              <a:t>Prosessi ajoittui ajanjaksolle 1.4-31.8.2022. </a:t>
            </a:r>
          </a:p>
          <a:p>
            <a:r>
              <a:rPr lang="fi-FI" sz="2200" dirty="0">
                <a:latin typeface="+mj-lt"/>
              </a:rPr>
              <a:t>Erikseen halutaan kiittää Kihniön kunnasta talousjohtaja Kristiina Mäkelää käytännön järjestelyistä sekä valtuuston puheenjohtaja Juha-Matti Markkolaa sisältöyhteistyöstä</a:t>
            </a:r>
            <a:r>
              <a:rPr lang="fi-FI" sz="2200" dirty="0"/>
              <a:t>.</a:t>
            </a:r>
          </a:p>
          <a:p>
            <a:pPr marL="0" indent="0">
              <a:buNone/>
            </a:pPr>
            <a:endParaRPr lang="fi-FI" sz="2200" dirty="0"/>
          </a:p>
        </p:txBody>
      </p:sp>
      <p:sp>
        <p:nvSpPr>
          <p:cNvPr id="4" name="Päivämäärän paikkamerkki 3">
            <a:extLst>
              <a:ext uri="{FF2B5EF4-FFF2-40B4-BE49-F238E27FC236}">
                <a16:creationId xmlns:a16="http://schemas.microsoft.com/office/drawing/2014/main" id="{3BB26F46-80EC-E280-5B7F-E01EDBEA7E5B}"/>
              </a:ext>
            </a:extLst>
          </p:cNvPr>
          <p:cNvSpPr>
            <a:spLocks noGrp="1"/>
          </p:cNvSpPr>
          <p:nvPr>
            <p:ph type="dt" sz="half" idx="10"/>
          </p:nvPr>
        </p:nvSpPr>
        <p:spPr/>
        <p:txBody>
          <a:bodyPr/>
          <a:lstStyle/>
          <a:p>
            <a:r>
              <a:rPr lang="fi-FI"/>
              <a:t>19.8.2022</a:t>
            </a:r>
            <a:endParaRPr lang="en-US"/>
          </a:p>
        </p:txBody>
      </p:sp>
      <p:sp>
        <p:nvSpPr>
          <p:cNvPr id="5" name="Alatunnisteen paikkamerkki 4">
            <a:extLst>
              <a:ext uri="{FF2B5EF4-FFF2-40B4-BE49-F238E27FC236}">
                <a16:creationId xmlns:a16="http://schemas.microsoft.com/office/drawing/2014/main" id="{A8B3A8D8-FA18-3C24-6740-5D81A88BA9C6}"/>
              </a:ext>
            </a:extLst>
          </p:cNvPr>
          <p:cNvSpPr>
            <a:spLocks noGrp="1"/>
          </p:cNvSpPr>
          <p:nvPr>
            <p:ph type="ftr" sz="quarter" idx="11"/>
          </p:nvPr>
        </p:nvSpPr>
        <p:spPr/>
        <p:txBody>
          <a:bodyPr/>
          <a:lstStyle/>
          <a:p>
            <a:r>
              <a:rPr lang="en-US"/>
              <a:t>Priole/Löfberg</a:t>
            </a:r>
          </a:p>
        </p:txBody>
      </p:sp>
      <p:sp>
        <p:nvSpPr>
          <p:cNvPr id="6" name="Dian numeron paikkamerkki 5">
            <a:extLst>
              <a:ext uri="{FF2B5EF4-FFF2-40B4-BE49-F238E27FC236}">
                <a16:creationId xmlns:a16="http://schemas.microsoft.com/office/drawing/2014/main" id="{E8649819-BC2A-1C73-A215-A56C832CD749}"/>
              </a:ext>
            </a:extLst>
          </p:cNvPr>
          <p:cNvSpPr>
            <a:spLocks noGrp="1"/>
          </p:cNvSpPr>
          <p:nvPr>
            <p:ph type="sldNum" sz="quarter" idx="12"/>
          </p:nvPr>
        </p:nvSpPr>
        <p:spPr/>
        <p:txBody>
          <a:bodyPr/>
          <a:lstStyle/>
          <a:p>
            <a:fld id="{59DE6EB8-52AB-45EA-A660-3E1EBFA72987}" type="slidenum">
              <a:rPr lang="en-US" smtClean="0"/>
              <a:t>3</a:t>
            </a:fld>
            <a:endParaRPr lang="en-US"/>
          </a:p>
        </p:txBody>
      </p:sp>
    </p:spTree>
    <p:extLst>
      <p:ext uri="{BB962C8B-B14F-4D97-AF65-F5344CB8AC3E}">
        <p14:creationId xmlns:p14="http://schemas.microsoft.com/office/powerpoint/2010/main" val="3202479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2B4091F8-E059-4C0A-4484-029446AF1FB7}"/>
              </a:ext>
            </a:extLst>
          </p:cNvPr>
          <p:cNvSpPr>
            <a:spLocks noGrp="1"/>
          </p:cNvSpPr>
          <p:nvPr>
            <p:ph type="title"/>
          </p:nvPr>
        </p:nvSpPr>
        <p:spPr>
          <a:xfrm>
            <a:off x="484721" y="1052736"/>
            <a:ext cx="8229600" cy="1143000"/>
          </a:xfrm>
        </p:spPr>
        <p:txBody>
          <a:bodyPr>
            <a:noAutofit/>
          </a:bodyPr>
          <a:lstStyle/>
          <a:p>
            <a:r>
              <a:rPr lang="fi-FI" dirty="0"/>
              <a:t>Energiainvestoinneista elinvoimaa</a:t>
            </a:r>
          </a:p>
        </p:txBody>
      </p:sp>
      <p:sp>
        <p:nvSpPr>
          <p:cNvPr id="3" name="Sisällön paikkamerkki 2">
            <a:extLst>
              <a:ext uri="{FF2B5EF4-FFF2-40B4-BE49-F238E27FC236}">
                <a16:creationId xmlns:a16="http://schemas.microsoft.com/office/drawing/2014/main" id="{9A846032-B586-9C26-7AFE-B7468D348E7E}"/>
              </a:ext>
            </a:extLst>
          </p:cNvPr>
          <p:cNvSpPr>
            <a:spLocks noGrp="1"/>
          </p:cNvSpPr>
          <p:nvPr>
            <p:ph idx="1"/>
          </p:nvPr>
        </p:nvSpPr>
        <p:spPr>
          <a:xfrm>
            <a:off x="460797" y="2185737"/>
            <a:ext cx="8229600" cy="4389120"/>
          </a:xfrm>
        </p:spPr>
        <p:txBody>
          <a:bodyPr>
            <a:normAutofit/>
          </a:bodyPr>
          <a:lstStyle/>
          <a:p>
            <a:pPr marL="0" indent="0">
              <a:lnSpc>
                <a:spcPct val="107000"/>
              </a:lnSpc>
              <a:spcAft>
                <a:spcPts val="800"/>
              </a:spcAft>
              <a:buNone/>
            </a:pPr>
            <a:r>
              <a:rPr lang="fi-FI" sz="2400" b="1" dirty="0">
                <a:latin typeface="Calibri" panose="020F0502020204030204" pitchFamily="34" charset="0"/>
                <a:ea typeface="Calibri" panose="020F0502020204030204" pitchFamily="34" charset="0"/>
                <a:cs typeface="Times New Roman" panose="02020603050405020304" pitchFamily="18" charset="0"/>
              </a:rPr>
              <a:t>Toimenpiteet:</a:t>
            </a:r>
          </a:p>
          <a:p>
            <a:pPr lvl="0">
              <a:buClr>
                <a:srgbClr val="0BD0D9"/>
              </a:buClr>
              <a:buFont typeface="Wingdings" panose="05000000000000000000" pitchFamily="2" charset="2"/>
              <a:buChar char="Ø"/>
              <a:defRPr/>
            </a:pPr>
            <a:r>
              <a:rPr lang="fi-FI" sz="2200" dirty="0">
                <a:solidFill>
                  <a:prstClr val="black"/>
                </a:solidFill>
                <a:latin typeface="+mj-lt"/>
              </a:rPr>
              <a:t>Kunta edistää tuulivoimakaavoitusta huomioimalla mahdollisimman hyvin ympäristön ja asumisen</a:t>
            </a:r>
          </a:p>
          <a:p>
            <a:pPr lvl="0">
              <a:buClr>
                <a:srgbClr val="0BD0D9"/>
              </a:buClr>
              <a:buFont typeface="Wingdings" panose="05000000000000000000" pitchFamily="2" charset="2"/>
              <a:buChar char="Ø"/>
              <a:defRPr/>
            </a:pPr>
            <a:r>
              <a:rPr lang="fi-FI" sz="2200" dirty="0">
                <a:solidFill>
                  <a:prstClr val="black"/>
                </a:solidFill>
                <a:latin typeface="+mj-lt"/>
              </a:rPr>
              <a:t>Tuulivoimarakentamisen aikana kunta ja elinkeinoyhtiö Kehitys-Parkki koordinoivat yhteistyössä alihankintamahdollisuuksia paikallisille yrittäjille</a:t>
            </a:r>
          </a:p>
          <a:p>
            <a:pPr lvl="0">
              <a:buClr>
                <a:srgbClr val="0BD0D9"/>
              </a:buClr>
              <a:buFont typeface="Wingdings" panose="05000000000000000000" pitchFamily="2" charset="2"/>
              <a:buChar char="Ø"/>
              <a:defRPr/>
            </a:pPr>
            <a:r>
              <a:rPr lang="fi-FI" sz="2200" dirty="0">
                <a:solidFill>
                  <a:prstClr val="black"/>
                </a:solidFill>
                <a:latin typeface="+mj-lt"/>
              </a:rPr>
              <a:t>Uusiutuvien energiatuotantotapojen kartoittaminen yhteistyössä tuulivoimatuottajien kanssa</a:t>
            </a:r>
            <a:endParaRPr lang="fi-FI" dirty="0">
              <a:solidFill>
                <a:prstClr val="black"/>
              </a:solidFill>
              <a:latin typeface="+mj-lt"/>
            </a:endParaRPr>
          </a:p>
          <a:p>
            <a:pPr>
              <a:buFont typeface="Wingdings" panose="05000000000000000000" pitchFamily="2" charset="2"/>
              <a:buChar char="Ø"/>
            </a:pPr>
            <a:endParaRPr lang="fi-FI" dirty="0">
              <a:latin typeface="+mj-lt"/>
            </a:endParaRPr>
          </a:p>
        </p:txBody>
      </p:sp>
      <p:sp>
        <p:nvSpPr>
          <p:cNvPr id="5" name="Päivämäärän paikkamerkki 4">
            <a:extLst>
              <a:ext uri="{FF2B5EF4-FFF2-40B4-BE49-F238E27FC236}">
                <a16:creationId xmlns:a16="http://schemas.microsoft.com/office/drawing/2014/main" id="{2B3F512E-5155-AE34-FB34-6BBE8D3FFE7F}"/>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C21B3527-5317-F15D-765C-8FCFE0F6D0F0}"/>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185AA037-1657-780B-3F7B-4260E8C3A636}"/>
              </a:ext>
            </a:extLst>
          </p:cNvPr>
          <p:cNvSpPr>
            <a:spLocks noGrp="1"/>
          </p:cNvSpPr>
          <p:nvPr>
            <p:ph type="sldNum" sz="quarter" idx="12"/>
          </p:nvPr>
        </p:nvSpPr>
        <p:spPr/>
        <p:txBody>
          <a:bodyPr/>
          <a:lstStyle/>
          <a:p>
            <a:fld id="{59DE6EB8-52AB-45EA-A660-3E1EBFA72987}" type="slidenum">
              <a:rPr lang="en-US" smtClean="0"/>
              <a:t>30</a:t>
            </a:fld>
            <a:endParaRPr lang="en-US"/>
          </a:p>
        </p:txBody>
      </p:sp>
    </p:spTree>
    <p:extLst>
      <p:ext uri="{BB962C8B-B14F-4D97-AF65-F5344CB8AC3E}">
        <p14:creationId xmlns:p14="http://schemas.microsoft.com/office/powerpoint/2010/main" val="156465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655C1E51-498D-F6AC-B91E-A8B2DF3E6096}"/>
              </a:ext>
            </a:extLst>
          </p:cNvPr>
          <p:cNvSpPr>
            <a:spLocks noGrp="1"/>
          </p:cNvSpPr>
          <p:nvPr>
            <p:ph type="title"/>
          </p:nvPr>
        </p:nvSpPr>
        <p:spPr/>
        <p:txBody>
          <a:bodyPr/>
          <a:lstStyle/>
          <a:p>
            <a:r>
              <a:rPr lang="fi-FI" dirty="0"/>
              <a:t>Ihmisen kokoinen Kihniö</a:t>
            </a:r>
          </a:p>
        </p:txBody>
      </p:sp>
      <p:sp>
        <p:nvSpPr>
          <p:cNvPr id="3" name="Sisällön paikkamerkki 2">
            <a:extLst>
              <a:ext uri="{FF2B5EF4-FFF2-40B4-BE49-F238E27FC236}">
                <a16:creationId xmlns:a16="http://schemas.microsoft.com/office/drawing/2014/main" id="{257B68E9-C4A9-B894-8734-67EFE99406EF}"/>
              </a:ext>
            </a:extLst>
          </p:cNvPr>
          <p:cNvSpPr>
            <a:spLocks noGrp="1"/>
          </p:cNvSpPr>
          <p:nvPr>
            <p:ph idx="1"/>
          </p:nvPr>
        </p:nvSpPr>
        <p:spPr/>
        <p:txBody>
          <a:bodyPr>
            <a:normAutofit/>
          </a:bodyPr>
          <a:lstStyle/>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Hyödynnämme pienen kunnan ketteryyttä</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Kihniössä kaikki tuntevat toisensa ja asiat hoituvat joustavasti </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Tehdään tästä brändi, houkutteleva juttu</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Ketterässä Kihniössä voidaan pilotoida uusia tehokkaampia palveluita ja palveluntuotantotapoja </a:t>
            </a:r>
          </a:p>
          <a:p>
            <a:pPr>
              <a:buFont typeface="Wingdings" panose="05000000000000000000" pitchFamily="2" charset="2"/>
              <a:buChar char="Ø"/>
            </a:pPr>
            <a:r>
              <a:rPr lang="fi-FI" sz="2000" dirty="0">
                <a:effectLst/>
                <a:latin typeface="Calibri" panose="020F0502020204030204" pitchFamily="34" charset="0"/>
                <a:ea typeface="Calibri" panose="020F0502020204030204" pitchFamily="34" charset="0"/>
                <a:cs typeface="Times New Roman" panose="02020603050405020304" pitchFamily="18" charset="0"/>
              </a:rPr>
              <a:t>Pystymme nopeasti omaksumaan uusia näkökulmia, joka lisää joustavuutta toiminnassa</a:t>
            </a:r>
            <a:endParaRPr lang="fi-FI" sz="2000" dirty="0"/>
          </a:p>
        </p:txBody>
      </p:sp>
      <p:sp>
        <p:nvSpPr>
          <p:cNvPr id="5" name="Päivämäärän paikkamerkki 4">
            <a:extLst>
              <a:ext uri="{FF2B5EF4-FFF2-40B4-BE49-F238E27FC236}">
                <a16:creationId xmlns:a16="http://schemas.microsoft.com/office/drawing/2014/main" id="{B9033CC7-4EB2-7604-92D2-16AAEC7111EB}"/>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A742ED8C-D53A-E55B-960A-3FE62CE4A014}"/>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549069D2-D62B-B1FC-27FD-04E29F40E1BD}"/>
              </a:ext>
            </a:extLst>
          </p:cNvPr>
          <p:cNvSpPr>
            <a:spLocks noGrp="1"/>
          </p:cNvSpPr>
          <p:nvPr>
            <p:ph type="sldNum" sz="quarter" idx="12"/>
          </p:nvPr>
        </p:nvSpPr>
        <p:spPr/>
        <p:txBody>
          <a:bodyPr/>
          <a:lstStyle/>
          <a:p>
            <a:fld id="{59DE6EB8-52AB-45EA-A660-3E1EBFA72987}" type="slidenum">
              <a:rPr lang="en-US" smtClean="0"/>
              <a:t>31</a:t>
            </a:fld>
            <a:endParaRPr lang="en-US"/>
          </a:p>
        </p:txBody>
      </p:sp>
    </p:spTree>
    <p:extLst>
      <p:ext uri="{BB962C8B-B14F-4D97-AF65-F5344CB8AC3E}">
        <p14:creationId xmlns:p14="http://schemas.microsoft.com/office/powerpoint/2010/main" val="2006633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655C1E51-498D-F6AC-B91E-A8B2DF3E6096}"/>
              </a:ext>
            </a:extLst>
          </p:cNvPr>
          <p:cNvSpPr>
            <a:spLocks noGrp="1"/>
          </p:cNvSpPr>
          <p:nvPr>
            <p:ph type="title"/>
          </p:nvPr>
        </p:nvSpPr>
        <p:spPr/>
        <p:txBody>
          <a:bodyPr/>
          <a:lstStyle/>
          <a:p>
            <a:r>
              <a:rPr lang="fi-FI" dirty="0"/>
              <a:t>Ihmisen kokoinen Kihniö</a:t>
            </a:r>
          </a:p>
        </p:txBody>
      </p:sp>
      <p:sp>
        <p:nvSpPr>
          <p:cNvPr id="3" name="Sisällön paikkamerkki 2">
            <a:extLst>
              <a:ext uri="{FF2B5EF4-FFF2-40B4-BE49-F238E27FC236}">
                <a16:creationId xmlns:a16="http://schemas.microsoft.com/office/drawing/2014/main" id="{257B68E9-C4A9-B894-8734-67EFE99406EF}"/>
              </a:ext>
            </a:extLst>
          </p:cNvPr>
          <p:cNvSpPr>
            <a:spLocks noGrp="1"/>
          </p:cNvSpPr>
          <p:nvPr>
            <p:ph idx="1"/>
          </p:nvPr>
        </p:nvSpPr>
        <p:spPr/>
        <p:txBody>
          <a:bodyPr>
            <a:normAutofit/>
          </a:bodyPr>
          <a:lstStyle/>
          <a:p>
            <a:pPr marL="0" indent="0">
              <a:buNone/>
            </a:pPr>
            <a:r>
              <a:rPr lang="fi-FI" sz="2400" b="1" dirty="0">
                <a:latin typeface="+mj-lt"/>
              </a:rPr>
              <a:t>Toimenpiteet:</a:t>
            </a:r>
          </a:p>
          <a:p>
            <a:pPr>
              <a:buFont typeface="Wingdings" panose="05000000000000000000" pitchFamily="2" charset="2"/>
              <a:buChar char="Ø"/>
            </a:pPr>
            <a:r>
              <a:rPr lang="fi-FI" sz="1800" dirty="0">
                <a:latin typeface="+mj-lt"/>
              </a:rPr>
              <a:t>Kesäajan toiminnan ja palvelun saatavuuden ja joustavuuden parantaminen</a:t>
            </a:r>
          </a:p>
          <a:p>
            <a:pPr>
              <a:buFont typeface="Wingdings" panose="05000000000000000000" pitchFamily="2" charset="2"/>
              <a:buChar char="Ø"/>
            </a:pPr>
            <a:r>
              <a:rPr lang="fi-FI" sz="1800" dirty="0">
                <a:latin typeface="+mj-lt"/>
              </a:rPr>
              <a:t>Teknologian ja digipalvelujen lisääminen mahdollisuuksien mukaan</a:t>
            </a:r>
          </a:p>
          <a:p>
            <a:pPr>
              <a:buFont typeface="Wingdings" panose="05000000000000000000" pitchFamily="2" charset="2"/>
              <a:buChar char="Ø"/>
            </a:pPr>
            <a:r>
              <a:rPr lang="fi-FI" sz="1800" dirty="0">
                <a:latin typeface="+mj-lt"/>
              </a:rPr>
              <a:t>Me-hengen ylläpitäminen; yhteiset tapahtumat, talkoot, yhteistyö </a:t>
            </a:r>
          </a:p>
          <a:p>
            <a:pPr>
              <a:buFont typeface="Wingdings" panose="05000000000000000000" pitchFamily="2" charset="2"/>
              <a:buChar char="Ø"/>
            </a:pPr>
            <a:r>
              <a:rPr lang="fi-FI" sz="1800" dirty="0">
                <a:latin typeface="+mj-lt"/>
              </a:rPr>
              <a:t>Joustavuuteen ja palvelualttiuteen panostaminen</a:t>
            </a:r>
          </a:p>
          <a:p>
            <a:pPr>
              <a:buFont typeface="Wingdings" panose="05000000000000000000" pitchFamily="2" charset="2"/>
              <a:buChar char="Ø"/>
            </a:pPr>
            <a:r>
              <a:rPr lang="fi-FI" sz="1800" dirty="0">
                <a:latin typeface="+mj-lt"/>
              </a:rPr>
              <a:t>Panostamme Rohkeuteen ja nopeuteen päätöksenteossa ja toimeenpanossa.</a:t>
            </a:r>
          </a:p>
        </p:txBody>
      </p:sp>
      <p:sp>
        <p:nvSpPr>
          <p:cNvPr id="5" name="Päivämäärän paikkamerkki 4">
            <a:extLst>
              <a:ext uri="{FF2B5EF4-FFF2-40B4-BE49-F238E27FC236}">
                <a16:creationId xmlns:a16="http://schemas.microsoft.com/office/drawing/2014/main" id="{B9033CC7-4EB2-7604-92D2-16AAEC7111EB}"/>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A742ED8C-D53A-E55B-960A-3FE62CE4A014}"/>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549069D2-D62B-B1FC-27FD-04E29F40E1BD}"/>
              </a:ext>
            </a:extLst>
          </p:cNvPr>
          <p:cNvSpPr>
            <a:spLocks noGrp="1"/>
          </p:cNvSpPr>
          <p:nvPr>
            <p:ph type="sldNum" sz="quarter" idx="12"/>
          </p:nvPr>
        </p:nvSpPr>
        <p:spPr/>
        <p:txBody>
          <a:bodyPr/>
          <a:lstStyle/>
          <a:p>
            <a:fld id="{59DE6EB8-52AB-45EA-A660-3E1EBFA72987}" type="slidenum">
              <a:rPr lang="en-US" smtClean="0"/>
              <a:t>32</a:t>
            </a:fld>
            <a:endParaRPr lang="en-US"/>
          </a:p>
        </p:txBody>
      </p:sp>
    </p:spTree>
    <p:extLst>
      <p:ext uri="{BB962C8B-B14F-4D97-AF65-F5344CB8AC3E}">
        <p14:creationId xmlns:p14="http://schemas.microsoft.com/office/powerpoint/2010/main" val="2057273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38ABBE50-5772-3371-3DE2-74C0EE3C26E0}"/>
              </a:ext>
            </a:extLst>
          </p:cNvPr>
          <p:cNvSpPr>
            <a:spLocks noGrp="1"/>
          </p:cNvSpPr>
          <p:nvPr>
            <p:ph type="title"/>
          </p:nvPr>
        </p:nvSpPr>
        <p:spPr>
          <a:xfrm>
            <a:off x="457200" y="704088"/>
            <a:ext cx="8229600" cy="1143000"/>
          </a:xfrm>
        </p:spPr>
        <p:txBody>
          <a:bodyPr anchor="b">
            <a:normAutofit/>
          </a:bodyPr>
          <a:lstStyle/>
          <a:p>
            <a:pPr algn="ctr"/>
            <a:r>
              <a:rPr lang="fi-FI" dirty="0" smtClean="0"/>
              <a:t>Kihniössä </a:t>
            </a:r>
            <a:r>
              <a:rPr lang="fi-FI" dirty="0"/>
              <a:t>hoituu</a:t>
            </a:r>
          </a:p>
        </p:txBody>
      </p:sp>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7440" y="1935137"/>
            <a:ext cx="4389120" cy="4389120"/>
          </a:xfrm>
          <a:prstGeom prst="rect">
            <a:avLst/>
          </a:prstGeom>
          <a:noFill/>
        </p:spPr>
      </p:pic>
      <p:sp>
        <p:nvSpPr>
          <p:cNvPr id="2" name="Päivämäärän paikkamerkki 1">
            <a:extLst>
              <a:ext uri="{FF2B5EF4-FFF2-40B4-BE49-F238E27FC236}">
                <a16:creationId xmlns:a16="http://schemas.microsoft.com/office/drawing/2014/main" id="{A98D86A3-3C7D-759A-D336-43ADC3C2DB56}"/>
              </a:ext>
            </a:extLst>
          </p:cNvPr>
          <p:cNvSpPr>
            <a:spLocks noGrp="1"/>
          </p:cNvSpPr>
          <p:nvPr>
            <p:ph type="dt" sz="half" idx="10"/>
          </p:nvPr>
        </p:nvSpPr>
        <p:spPr/>
        <p:txBody>
          <a:bodyPr/>
          <a:lstStyle/>
          <a:p>
            <a:r>
              <a:rPr lang="fi-FI"/>
              <a:t>19.8.2022</a:t>
            </a:r>
            <a:endParaRPr lang="en-US"/>
          </a:p>
        </p:txBody>
      </p:sp>
      <p:sp>
        <p:nvSpPr>
          <p:cNvPr id="5" name="Alatunnisteen paikkamerkki 4">
            <a:extLst>
              <a:ext uri="{FF2B5EF4-FFF2-40B4-BE49-F238E27FC236}">
                <a16:creationId xmlns:a16="http://schemas.microsoft.com/office/drawing/2014/main" id="{49D90270-6822-F8FE-69B6-52E0E2479C63}"/>
              </a:ext>
            </a:extLst>
          </p:cNvPr>
          <p:cNvSpPr>
            <a:spLocks noGrp="1"/>
          </p:cNvSpPr>
          <p:nvPr>
            <p:ph type="ftr" sz="quarter" idx="11"/>
          </p:nvPr>
        </p:nvSpPr>
        <p:spPr/>
        <p:txBody>
          <a:bodyPr/>
          <a:lstStyle/>
          <a:p>
            <a:r>
              <a:rPr lang="en-US"/>
              <a:t>Priole/Löfberg</a:t>
            </a:r>
          </a:p>
        </p:txBody>
      </p:sp>
      <p:sp>
        <p:nvSpPr>
          <p:cNvPr id="6" name="Dian numeron paikkamerkki 5">
            <a:extLst>
              <a:ext uri="{FF2B5EF4-FFF2-40B4-BE49-F238E27FC236}">
                <a16:creationId xmlns:a16="http://schemas.microsoft.com/office/drawing/2014/main" id="{2E8DF976-DBCF-F0C4-4B8E-EE0A3FD0D36A}"/>
              </a:ext>
            </a:extLst>
          </p:cNvPr>
          <p:cNvSpPr>
            <a:spLocks noGrp="1"/>
          </p:cNvSpPr>
          <p:nvPr>
            <p:ph type="sldNum" sz="quarter" idx="12"/>
          </p:nvPr>
        </p:nvSpPr>
        <p:spPr/>
        <p:txBody>
          <a:bodyPr/>
          <a:lstStyle/>
          <a:p>
            <a:fld id="{59DE6EB8-52AB-45EA-A660-3E1EBFA72987}" type="slidenum">
              <a:rPr lang="en-US" smtClean="0"/>
              <a:t>33</a:t>
            </a:fld>
            <a:endParaRPr lang="en-US"/>
          </a:p>
        </p:txBody>
      </p:sp>
    </p:spTree>
    <p:extLst>
      <p:ext uri="{BB962C8B-B14F-4D97-AF65-F5344CB8AC3E}">
        <p14:creationId xmlns:p14="http://schemas.microsoft.com/office/powerpoint/2010/main" val="4097884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8621E44B-7461-49A3-97C1-E25CC755E255}"/>
              </a:ext>
            </a:extLst>
          </p:cNvPr>
          <p:cNvSpPr>
            <a:spLocks noGrp="1"/>
          </p:cNvSpPr>
          <p:nvPr>
            <p:ph type="title"/>
          </p:nvPr>
        </p:nvSpPr>
        <p:spPr/>
        <p:txBody>
          <a:bodyPr/>
          <a:lstStyle/>
          <a:p>
            <a:r>
              <a:rPr lang="fi-FI" dirty="0"/>
              <a:t>Strategiaprosessin tavoitteet</a:t>
            </a:r>
          </a:p>
        </p:txBody>
      </p:sp>
      <p:sp>
        <p:nvSpPr>
          <p:cNvPr id="8" name="Sisällön paikkamerkki 7">
            <a:extLst>
              <a:ext uri="{FF2B5EF4-FFF2-40B4-BE49-F238E27FC236}">
                <a16:creationId xmlns:a16="http://schemas.microsoft.com/office/drawing/2014/main" id="{5FFBE00D-33C7-4132-9EC6-E664EB6BF68A}"/>
              </a:ext>
            </a:extLst>
          </p:cNvPr>
          <p:cNvSpPr>
            <a:spLocks noGrp="1"/>
          </p:cNvSpPr>
          <p:nvPr>
            <p:ph idx="1"/>
          </p:nvPr>
        </p:nvSpPr>
        <p:spPr>
          <a:xfrm>
            <a:off x="1105728" y="2462420"/>
            <a:ext cx="7126357" cy="3225248"/>
          </a:xfrm>
        </p:spPr>
        <p:txBody>
          <a:bodyPr>
            <a:normAutofit fontScale="92500"/>
          </a:bodyPr>
          <a:lstStyle/>
          <a:p>
            <a:pPr>
              <a:buFont typeface="Wingdings" panose="05000000000000000000" pitchFamily="2" charset="2"/>
              <a:buChar char="v"/>
            </a:pPr>
            <a:r>
              <a:rPr lang="fi-FI" sz="2325" dirty="0">
                <a:latin typeface="+mj-lt"/>
              </a:rPr>
              <a:t>Tunnistaa Kihniön kunnan tulevaisuuden rooli ja palvelutehtävät toimintaympäristön muutoksessa</a:t>
            </a:r>
          </a:p>
          <a:p>
            <a:pPr marL="0" indent="0">
              <a:buNone/>
            </a:pPr>
            <a:endParaRPr lang="fi-FI" sz="2325" dirty="0">
              <a:latin typeface="+mj-lt"/>
            </a:endParaRPr>
          </a:p>
          <a:p>
            <a:pPr>
              <a:buFont typeface="Wingdings" panose="05000000000000000000" pitchFamily="2" charset="2"/>
              <a:buChar char="v"/>
            </a:pPr>
            <a:r>
              <a:rPr lang="fi-FI" sz="2325" dirty="0">
                <a:latin typeface="+mj-lt"/>
              </a:rPr>
              <a:t>Toimia konkreettisena työkaluna kunnan toiminnan suuntaamisessa ja kehittämisessä</a:t>
            </a:r>
          </a:p>
          <a:p>
            <a:pPr marL="0" indent="0">
              <a:buNone/>
            </a:pPr>
            <a:endParaRPr lang="fi-FI" sz="2325" dirty="0">
              <a:latin typeface="+mj-lt"/>
            </a:endParaRPr>
          </a:p>
          <a:p>
            <a:pPr>
              <a:buFont typeface="Wingdings" panose="05000000000000000000" pitchFamily="2" charset="2"/>
              <a:buChar char="v"/>
            </a:pPr>
            <a:r>
              <a:rPr lang="fi-FI" sz="2325" dirty="0">
                <a:latin typeface="+mj-lt"/>
              </a:rPr>
              <a:t>Osallistuttaa ja sitouttaa valtuustoa ja kuntalaisia yhteisen vision ja strategisten valintojen saavuttamiseksi</a:t>
            </a:r>
          </a:p>
          <a:p>
            <a:endParaRPr lang="fi-FI" dirty="0"/>
          </a:p>
        </p:txBody>
      </p:sp>
      <p:pic>
        <p:nvPicPr>
          <p:cNvPr id="5" name="Kuva 4">
            <a:extLst>
              <a:ext uri="{FF2B5EF4-FFF2-40B4-BE49-F238E27FC236}">
                <a16:creationId xmlns:a16="http://schemas.microsoft.com/office/drawing/2014/main" id="{08203971-06BA-8D2A-D916-E02F69FEDF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Päivämäärän paikkamerkki 1">
            <a:extLst>
              <a:ext uri="{FF2B5EF4-FFF2-40B4-BE49-F238E27FC236}">
                <a16:creationId xmlns:a16="http://schemas.microsoft.com/office/drawing/2014/main" id="{D47B8346-1175-EEF2-2063-EB576FF2A50B}"/>
              </a:ext>
            </a:extLst>
          </p:cNvPr>
          <p:cNvSpPr>
            <a:spLocks noGrp="1"/>
          </p:cNvSpPr>
          <p:nvPr>
            <p:ph type="dt" sz="half" idx="10"/>
          </p:nvPr>
        </p:nvSpPr>
        <p:spPr/>
        <p:txBody>
          <a:bodyPr/>
          <a:lstStyle/>
          <a:p>
            <a:r>
              <a:rPr lang="fi-FI"/>
              <a:t>19.8.2022</a:t>
            </a:r>
            <a:endParaRPr lang="en-US"/>
          </a:p>
        </p:txBody>
      </p:sp>
      <p:sp>
        <p:nvSpPr>
          <p:cNvPr id="3" name="Alatunnisteen paikkamerkki 2">
            <a:extLst>
              <a:ext uri="{FF2B5EF4-FFF2-40B4-BE49-F238E27FC236}">
                <a16:creationId xmlns:a16="http://schemas.microsoft.com/office/drawing/2014/main" id="{07CA1D20-6F3F-F4ED-B8BE-F3C8646BCEA5}"/>
              </a:ext>
            </a:extLst>
          </p:cNvPr>
          <p:cNvSpPr>
            <a:spLocks noGrp="1"/>
          </p:cNvSpPr>
          <p:nvPr>
            <p:ph type="ftr" sz="quarter" idx="11"/>
          </p:nvPr>
        </p:nvSpPr>
        <p:spPr/>
        <p:txBody>
          <a:bodyPr/>
          <a:lstStyle/>
          <a:p>
            <a:r>
              <a:rPr lang="en-US"/>
              <a:t>Priole/Löfberg</a:t>
            </a:r>
          </a:p>
        </p:txBody>
      </p:sp>
      <p:sp>
        <p:nvSpPr>
          <p:cNvPr id="6" name="Dian numeron paikkamerkki 5">
            <a:extLst>
              <a:ext uri="{FF2B5EF4-FFF2-40B4-BE49-F238E27FC236}">
                <a16:creationId xmlns:a16="http://schemas.microsoft.com/office/drawing/2014/main" id="{88BB9D92-B54B-4063-4783-681D8035BB8E}"/>
              </a:ext>
            </a:extLst>
          </p:cNvPr>
          <p:cNvSpPr>
            <a:spLocks noGrp="1"/>
          </p:cNvSpPr>
          <p:nvPr>
            <p:ph type="sldNum" sz="quarter" idx="12"/>
          </p:nvPr>
        </p:nvSpPr>
        <p:spPr/>
        <p:txBody>
          <a:bodyPr/>
          <a:lstStyle/>
          <a:p>
            <a:fld id="{59DE6EB8-52AB-45EA-A660-3E1EBFA72987}" type="slidenum">
              <a:rPr lang="en-US" smtClean="0"/>
              <a:t>4</a:t>
            </a:fld>
            <a:endParaRPr lang="en-US"/>
          </a:p>
        </p:txBody>
      </p:sp>
    </p:spTree>
    <p:extLst>
      <p:ext uri="{BB962C8B-B14F-4D97-AF65-F5344CB8AC3E}">
        <p14:creationId xmlns:p14="http://schemas.microsoft.com/office/powerpoint/2010/main" val="3037533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uorakulmio: Pyöristetyt kulmat 25">
            <a:extLst>
              <a:ext uri="{FF2B5EF4-FFF2-40B4-BE49-F238E27FC236}">
                <a16:creationId xmlns:a16="http://schemas.microsoft.com/office/drawing/2014/main" id="{04B8FC04-E74E-7973-904F-CD183AD06758}"/>
              </a:ext>
            </a:extLst>
          </p:cNvPr>
          <p:cNvSpPr/>
          <p:nvPr/>
        </p:nvSpPr>
        <p:spPr>
          <a:xfrm>
            <a:off x="1130655" y="5009755"/>
            <a:ext cx="6321665" cy="682501"/>
          </a:xfrm>
          <a:prstGeom prst="roundRect">
            <a:avLst>
              <a:gd name="adj" fmla="val 4652"/>
            </a:avLst>
          </a:prstGeom>
          <a:solidFill>
            <a:srgbClr val="BC9760">
              <a:lumMod val="60000"/>
              <a:lumOff val="40000"/>
            </a:srgb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defTabSz="539425">
              <a:defRPr/>
            </a:pPr>
            <a:r>
              <a:rPr lang="fi-FI" sz="1200" b="1" kern="0" dirty="0">
                <a:solidFill>
                  <a:srgbClr val="2E2F34"/>
                </a:solidFill>
                <a:latin typeface="Barlow"/>
              </a:rPr>
              <a:t>PRIOLE STRATEGIA-ASIAKIRJA</a:t>
            </a:r>
          </a:p>
          <a:p>
            <a:pPr algn="ctr" defTabSz="539425">
              <a:defRPr/>
            </a:pPr>
            <a:r>
              <a:rPr lang="fi-FI" sz="1200" kern="0" dirty="0">
                <a:solidFill>
                  <a:srgbClr val="2E2F34"/>
                </a:solidFill>
                <a:latin typeface="Barlow"/>
              </a:rPr>
              <a:t>Dokumentaatio strategiaprosessista ja sen tuloksista 19.8.2022 </a:t>
            </a:r>
            <a:endParaRPr lang="fi-FI" sz="1200" kern="0" dirty="0">
              <a:solidFill>
                <a:srgbClr val="2E2F34"/>
              </a:solidFill>
              <a:highlight>
                <a:srgbClr val="C0C0C0"/>
              </a:highlight>
              <a:latin typeface="Barlow"/>
            </a:endParaRPr>
          </a:p>
        </p:txBody>
      </p:sp>
      <p:sp>
        <p:nvSpPr>
          <p:cNvPr id="2" name="Suorakulmio: Pyöristetyt kulmat 1">
            <a:extLst>
              <a:ext uri="{FF2B5EF4-FFF2-40B4-BE49-F238E27FC236}">
                <a16:creationId xmlns:a16="http://schemas.microsoft.com/office/drawing/2014/main" id="{69D33158-A861-4FFE-9C8E-CD99DF926412}"/>
              </a:ext>
            </a:extLst>
          </p:cNvPr>
          <p:cNvSpPr/>
          <p:nvPr/>
        </p:nvSpPr>
        <p:spPr>
          <a:xfrm>
            <a:off x="1130655" y="2536911"/>
            <a:ext cx="6321665" cy="577581"/>
          </a:xfrm>
          <a:prstGeom prst="roundRect">
            <a:avLst>
              <a:gd name="adj" fmla="val 2594"/>
            </a:avLst>
          </a:prstGeom>
          <a:solidFill>
            <a:srgbClr val="BC9760">
              <a:lumMod val="60000"/>
              <a:lumOff val="40000"/>
            </a:srgb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defTabSz="539425">
              <a:defRPr/>
            </a:pPr>
            <a:endParaRPr lang="fi-FI" sz="825" b="1" kern="0" dirty="0">
              <a:solidFill>
                <a:srgbClr val="2E2F34"/>
              </a:solidFill>
              <a:latin typeface="Barlow"/>
            </a:endParaRPr>
          </a:p>
          <a:p>
            <a:pPr algn="ctr" defTabSz="539425">
              <a:defRPr/>
            </a:pPr>
            <a:r>
              <a:rPr lang="fi-FI" sz="1200" b="1" kern="0" dirty="0">
                <a:solidFill>
                  <a:srgbClr val="2E2F34"/>
                </a:solidFill>
                <a:latin typeface="Barlow"/>
              </a:rPr>
              <a:t>PRIOLE - MAHDOLLISUUDET™</a:t>
            </a:r>
          </a:p>
          <a:p>
            <a:pPr algn="ctr" defTabSz="539425">
              <a:defRPr/>
            </a:pPr>
            <a:r>
              <a:rPr lang="fi-FI" sz="1200" kern="0" dirty="0">
                <a:solidFill>
                  <a:srgbClr val="2E2F34"/>
                </a:solidFill>
                <a:latin typeface="Barlow"/>
              </a:rPr>
              <a:t>Skenaarioiden perusteella luotu yhteinen näkemys organisaation </a:t>
            </a:r>
          </a:p>
          <a:p>
            <a:pPr algn="ctr" defTabSz="539425">
              <a:defRPr/>
            </a:pPr>
            <a:r>
              <a:rPr lang="fi-FI" sz="1200" kern="0" dirty="0">
                <a:solidFill>
                  <a:srgbClr val="2E2F34"/>
                </a:solidFill>
                <a:latin typeface="Barlow"/>
              </a:rPr>
              <a:t>menestyksen kulmakivistä   3.5.2022 </a:t>
            </a:r>
          </a:p>
          <a:p>
            <a:pPr algn="ctr" defTabSz="539425">
              <a:defRPr/>
            </a:pPr>
            <a:endParaRPr lang="fi-FI" sz="1062" kern="0" dirty="0">
              <a:solidFill>
                <a:srgbClr val="2E2F34"/>
              </a:solidFill>
              <a:latin typeface="Barlow"/>
            </a:endParaRPr>
          </a:p>
        </p:txBody>
      </p:sp>
      <p:sp>
        <p:nvSpPr>
          <p:cNvPr id="3" name="Suorakulmio: Pyöristetyt kulmat 2">
            <a:extLst>
              <a:ext uri="{FF2B5EF4-FFF2-40B4-BE49-F238E27FC236}">
                <a16:creationId xmlns:a16="http://schemas.microsoft.com/office/drawing/2014/main" id="{DEDDF2B7-74EA-44F8-A17B-0072D99774F9}"/>
              </a:ext>
            </a:extLst>
          </p:cNvPr>
          <p:cNvSpPr/>
          <p:nvPr/>
        </p:nvSpPr>
        <p:spPr>
          <a:xfrm>
            <a:off x="1130655" y="4048390"/>
            <a:ext cx="6321665" cy="682501"/>
          </a:xfrm>
          <a:prstGeom prst="roundRect">
            <a:avLst>
              <a:gd name="adj" fmla="val 4652"/>
            </a:avLst>
          </a:prstGeom>
          <a:solidFill>
            <a:srgbClr val="BC9760">
              <a:lumMod val="60000"/>
              <a:lumOff val="40000"/>
            </a:srgb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defTabSz="539425">
              <a:defRPr/>
            </a:pPr>
            <a:endParaRPr lang="fi-FI" sz="900" b="1" dirty="0">
              <a:latin typeface="Barlow" panose="00000500000000000000" pitchFamily="2" charset="0"/>
            </a:endParaRPr>
          </a:p>
          <a:p>
            <a:pPr algn="ctr" defTabSz="539425">
              <a:defRPr/>
            </a:pPr>
            <a:endParaRPr lang="fi-FI" sz="900" b="1" dirty="0">
              <a:latin typeface="Barlow" panose="00000500000000000000" pitchFamily="2" charset="0"/>
            </a:endParaRPr>
          </a:p>
          <a:p>
            <a:pPr algn="ctr" defTabSz="539425">
              <a:defRPr/>
            </a:pPr>
            <a:r>
              <a:rPr lang="fi-FI" sz="1100" b="1" dirty="0">
                <a:latin typeface="Barlow" panose="00000500000000000000" pitchFamily="2" charset="0"/>
              </a:rPr>
              <a:t>PRIOLE – KUNTALAISKYSELY </a:t>
            </a:r>
            <a:endParaRPr lang="fi-FI" sz="1100" dirty="0">
              <a:latin typeface="Barlow" panose="00000500000000000000" pitchFamily="2" charset="0"/>
            </a:endParaRPr>
          </a:p>
          <a:p>
            <a:pPr algn="ctr" defTabSz="539425">
              <a:defRPr/>
            </a:pPr>
            <a:r>
              <a:rPr lang="fi-FI" sz="1100" dirty="0">
                <a:latin typeface="Barlow" panose="00000500000000000000" pitchFamily="2" charset="0"/>
              </a:rPr>
              <a:t>Kuntalaiskysely menestystekijöistä ja kunnan keskeisistä ominaisuuksista.  Strategian muokkaaminen tulosten perusteella 6.6 – 6.7.2022</a:t>
            </a:r>
            <a:r>
              <a:rPr lang="fi-FI" sz="1100" dirty="0"/>
              <a:t/>
            </a:r>
            <a:br>
              <a:rPr lang="fi-FI" sz="1100" dirty="0"/>
            </a:br>
            <a:endParaRPr lang="fi-FI" sz="1100" kern="0" dirty="0">
              <a:solidFill>
                <a:srgbClr val="2E2F34"/>
              </a:solidFill>
              <a:highlight>
                <a:srgbClr val="C0C0C0"/>
              </a:highlight>
              <a:latin typeface="Barlow"/>
            </a:endParaRPr>
          </a:p>
        </p:txBody>
      </p:sp>
      <p:sp>
        <p:nvSpPr>
          <p:cNvPr id="4" name="Suorakulmio: Pyöristetyt kulmat 3">
            <a:extLst>
              <a:ext uri="{FF2B5EF4-FFF2-40B4-BE49-F238E27FC236}">
                <a16:creationId xmlns:a16="http://schemas.microsoft.com/office/drawing/2014/main" id="{9319E48C-A9CB-4ABD-B0AD-D4609B1A91AD}"/>
              </a:ext>
            </a:extLst>
          </p:cNvPr>
          <p:cNvSpPr/>
          <p:nvPr/>
        </p:nvSpPr>
        <p:spPr>
          <a:xfrm>
            <a:off x="1130655" y="1748917"/>
            <a:ext cx="6321665" cy="655032"/>
          </a:xfrm>
          <a:prstGeom prst="roundRect">
            <a:avLst>
              <a:gd name="adj" fmla="val 2404"/>
            </a:avLst>
          </a:prstGeom>
          <a:solidFill>
            <a:srgbClr val="BC9760">
              <a:lumMod val="60000"/>
              <a:lumOff val="40000"/>
            </a:srgb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defTabSz="539425">
              <a:defRPr/>
            </a:pPr>
            <a:r>
              <a:rPr lang="fi-FI" sz="1200" b="1" kern="0" dirty="0">
                <a:solidFill>
                  <a:srgbClr val="2E2F34"/>
                </a:solidFill>
                <a:latin typeface="Barlow"/>
              </a:rPr>
              <a:t>PRIOLE - TULEVAISUUS™</a:t>
            </a:r>
          </a:p>
          <a:p>
            <a:pPr algn="ctr" defTabSz="539425">
              <a:defRPr/>
            </a:pPr>
            <a:r>
              <a:rPr lang="fi-FI" sz="1200" kern="0" dirty="0">
                <a:solidFill>
                  <a:srgbClr val="2E2F34"/>
                </a:solidFill>
                <a:latin typeface="Barlow"/>
              </a:rPr>
              <a:t>Yhdessä muodostetut skenaariot toimintaympäristösi </a:t>
            </a:r>
          </a:p>
          <a:p>
            <a:pPr algn="ctr" defTabSz="539425">
              <a:defRPr/>
            </a:pPr>
            <a:r>
              <a:rPr lang="fi-FI" sz="1200" kern="0" dirty="0">
                <a:solidFill>
                  <a:srgbClr val="2E2F34"/>
                </a:solidFill>
                <a:latin typeface="Barlow"/>
              </a:rPr>
              <a:t>tulevaisuudesta  11.4.2022</a:t>
            </a:r>
          </a:p>
        </p:txBody>
      </p:sp>
      <p:sp>
        <p:nvSpPr>
          <p:cNvPr id="6" name="Suorakulmio: Pyöristetyt kulmat 5">
            <a:extLst>
              <a:ext uri="{FF2B5EF4-FFF2-40B4-BE49-F238E27FC236}">
                <a16:creationId xmlns:a16="http://schemas.microsoft.com/office/drawing/2014/main" id="{97DFF869-30CE-4A06-9E3E-8E245602BE04}"/>
              </a:ext>
            </a:extLst>
          </p:cNvPr>
          <p:cNvSpPr/>
          <p:nvPr/>
        </p:nvSpPr>
        <p:spPr>
          <a:xfrm>
            <a:off x="1130655" y="3261575"/>
            <a:ext cx="6321665" cy="655032"/>
          </a:xfrm>
          <a:prstGeom prst="roundRect">
            <a:avLst>
              <a:gd name="adj" fmla="val 1953"/>
            </a:avLst>
          </a:prstGeom>
          <a:solidFill>
            <a:srgbClr val="BC9760">
              <a:lumMod val="60000"/>
              <a:lumOff val="40000"/>
            </a:srgb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defTabSz="539425">
              <a:defRPr/>
            </a:pPr>
            <a:r>
              <a:rPr lang="fi-FI" sz="1200" b="1" kern="0" dirty="0">
                <a:solidFill>
                  <a:srgbClr val="2E2F34"/>
                </a:solidFill>
                <a:latin typeface="Barlow"/>
              </a:rPr>
              <a:t>PRIOLE - PRIORISOINTI™</a:t>
            </a:r>
          </a:p>
          <a:p>
            <a:pPr algn="ctr" defTabSz="539425">
              <a:defRPr/>
            </a:pPr>
            <a:r>
              <a:rPr lang="fi-FI" sz="1200" kern="0" dirty="0">
                <a:solidFill>
                  <a:srgbClr val="2E2F34"/>
                </a:solidFill>
                <a:latin typeface="Barlow"/>
              </a:rPr>
              <a:t>Yhteinen päätös tärkeimmistä osaamisalueista ja menestystekijöistä, </a:t>
            </a:r>
          </a:p>
          <a:p>
            <a:pPr algn="ctr" defTabSz="539425">
              <a:defRPr/>
            </a:pPr>
            <a:r>
              <a:rPr lang="fi-FI" sz="1200" kern="0" dirty="0">
                <a:solidFill>
                  <a:srgbClr val="2E2F34"/>
                </a:solidFill>
                <a:latin typeface="Barlow"/>
              </a:rPr>
              <a:t> sekä kuntalaiskysely  23.5.2022</a:t>
            </a:r>
          </a:p>
        </p:txBody>
      </p:sp>
      <p:sp>
        <p:nvSpPr>
          <p:cNvPr id="9" name="Suorakulmio: Pyöristetyt kulmat 8">
            <a:extLst>
              <a:ext uri="{FF2B5EF4-FFF2-40B4-BE49-F238E27FC236}">
                <a16:creationId xmlns:a16="http://schemas.microsoft.com/office/drawing/2014/main" id="{78C3AAD7-BA4D-457E-924F-ABDA6551DE23}"/>
              </a:ext>
            </a:extLst>
          </p:cNvPr>
          <p:cNvSpPr/>
          <p:nvPr/>
        </p:nvSpPr>
        <p:spPr>
          <a:xfrm>
            <a:off x="7652847" y="3258855"/>
            <a:ext cx="360498" cy="1488818"/>
          </a:xfrm>
          <a:prstGeom prst="roundRect">
            <a:avLst/>
          </a:prstGeom>
          <a:solidFill>
            <a:srgbClr val="009E81"/>
          </a:solidFill>
          <a:ln w="12700" cap="flat" cmpd="sng" algn="ctr">
            <a:noFill/>
            <a:prstDash val="solid"/>
            <a:miter lim="800000"/>
          </a:ln>
          <a:effectLst>
            <a:outerShdw blurRad="50800" dist="38100" dir="2700000" algn="tl" rotWithShape="0">
              <a:prstClr val="black">
                <a:alpha val="40000"/>
              </a:prstClr>
            </a:outerShdw>
          </a:effectLst>
        </p:spPr>
        <p:txBody>
          <a:bodyPr vert="wordArtVert" wrap="none" rtlCol="0" anchor="ctr" anchorCtr="1"/>
          <a:lstStyle/>
          <a:p>
            <a:pPr algn="ctr" defTabSz="514277">
              <a:defRPr/>
            </a:pPr>
            <a:r>
              <a:rPr lang="fi-FI" sz="731" b="1" kern="0" dirty="0">
                <a:solidFill>
                  <a:srgbClr val="FFFFFE"/>
                </a:solidFill>
                <a:latin typeface="Barlow" panose="00000500000000000000" pitchFamily="2" charset="0"/>
              </a:rPr>
              <a:t>KEINOT</a:t>
            </a:r>
          </a:p>
        </p:txBody>
      </p:sp>
      <p:sp>
        <p:nvSpPr>
          <p:cNvPr id="10" name="Suorakulmio: Pyöristetyt kulmat 9">
            <a:extLst>
              <a:ext uri="{FF2B5EF4-FFF2-40B4-BE49-F238E27FC236}">
                <a16:creationId xmlns:a16="http://schemas.microsoft.com/office/drawing/2014/main" id="{C73A9750-3262-4A0C-A459-8FCE0A3DB5DF}"/>
              </a:ext>
            </a:extLst>
          </p:cNvPr>
          <p:cNvSpPr/>
          <p:nvPr/>
        </p:nvSpPr>
        <p:spPr>
          <a:xfrm>
            <a:off x="7652847" y="4932055"/>
            <a:ext cx="360498" cy="1491830"/>
          </a:xfrm>
          <a:prstGeom prst="roundRect">
            <a:avLst/>
          </a:prstGeom>
          <a:solidFill>
            <a:srgbClr val="009E81"/>
          </a:solidFill>
          <a:ln w="12700" cap="flat" cmpd="sng" algn="ctr">
            <a:noFill/>
            <a:prstDash val="solid"/>
            <a:miter lim="800000"/>
          </a:ln>
          <a:effectLst>
            <a:outerShdw blurRad="50800" dist="38100" dir="2700000" algn="tl" rotWithShape="0">
              <a:prstClr val="black">
                <a:alpha val="40000"/>
              </a:prstClr>
            </a:outerShdw>
          </a:effectLst>
        </p:spPr>
        <p:txBody>
          <a:bodyPr vert="wordArtVert" rtlCol="0" anchor="ctr" anchorCtr="1">
            <a:noAutofit/>
          </a:bodyPr>
          <a:lstStyle/>
          <a:p>
            <a:pPr algn="ctr" defTabSz="514277">
              <a:defRPr/>
            </a:pPr>
            <a:r>
              <a:rPr lang="fi-FI" sz="731" b="1" kern="0" dirty="0">
                <a:solidFill>
                  <a:srgbClr val="FFFFFE"/>
                </a:solidFill>
                <a:latin typeface="Barlow" panose="00000500000000000000" pitchFamily="2" charset="0"/>
              </a:rPr>
              <a:t>MUUTOS</a:t>
            </a:r>
          </a:p>
        </p:txBody>
      </p:sp>
      <p:pic>
        <p:nvPicPr>
          <p:cNvPr id="11" name="Kuva 10" descr="Kuva, joka sisältää kohteen näyttö, televisio&#10;&#10;Kuvaus luotu automaattisesti">
            <a:extLst>
              <a:ext uri="{FF2B5EF4-FFF2-40B4-BE49-F238E27FC236}">
                <a16:creationId xmlns:a16="http://schemas.microsoft.com/office/drawing/2014/main" id="{552A777E-AAAF-4F84-8F7B-340BAEE74928}"/>
              </a:ext>
            </a:extLst>
          </p:cNvPr>
          <p:cNvPicPr>
            <a:picLocks noChangeAspect="1"/>
          </p:cNvPicPr>
          <p:nvPr/>
        </p:nvPicPr>
        <p:blipFill>
          <a:blip r:embed="rId2"/>
          <a:stretch>
            <a:fillRect/>
          </a:stretch>
        </p:blipFill>
        <p:spPr>
          <a:xfrm>
            <a:off x="1370493" y="1817299"/>
            <a:ext cx="388987" cy="418376"/>
          </a:xfrm>
          <a:prstGeom prst="rect">
            <a:avLst/>
          </a:prstGeom>
        </p:spPr>
      </p:pic>
      <p:pic>
        <p:nvPicPr>
          <p:cNvPr id="12" name="Kuva 11">
            <a:extLst>
              <a:ext uri="{FF2B5EF4-FFF2-40B4-BE49-F238E27FC236}">
                <a16:creationId xmlns:a16="http://schemas.microsoft.com/office/drawing/2014/main" id="{11F471D2-3752-48EA-8FE1-826083F6FBA2}"/>
              </a:ext>
            </a:extLst>
          </p:cNvPr>
          <p:cNvPicPr>
            <a:picLocks noChangeAspect="1"/>
          </p:cNvPicPr>
          <p:nvPr/>
        </p:nvPicPr>
        <p:blipFill>
          <a:blip r:embed="rId3"/>
          <a:stretch>
            <a:fillRect/>
          </a:stretch>
        </p:blipFill>
        <p:spPr>
          <a:xfrm>
            <a:off x="1382697" y="2551032"/>
            <a:ext cx="353252" cy="386312"/>
          </a:xfrm>
          <a:prstGeom prst="rect">
            <a:avLst/>
          </a:prstGeom>
        </p:spPr>
      </p:pic>
      <p:pic>
        <p:nvPicPr>
          <p:cNvPr id="14" name="Kuva 13" descr="Kuva, joka sisältää kohteen lintu, pöytä&#10;&#10;Kuvaus luotu automaattisesti">
            <a:extLst>
              <a:ext uri="{FF2B5EF4-FFF2-40B4-BE49-F238E27FC236}">
                <a16:creationId xmlns:a16="http://schemas.microsoft.com/office/drawing/2014/main" id="{9D4B95F8-B134-4EAD-B97F-70DDC081E3E5}"/>
              </a:ext>
            </a:extLst>
          </p:cNvPr>
          <p:cNvPicPr>
            <a:picLocks noChangeAspect="1"/>
          </p:cNvPicPr>
          <p:nvPr/>
        </p:nvPicPr>
        <p:blipFill>
          <a:blip r:embed="rId4"/>
          <a:stretch>
            <a:fillRect/>
          </a:stretch>
        </p:blipFill>
        <p:spPr>
          <a:xfrm>
            <a:off x="1370493" y="3359728"/>
            <a:ext cx="321187" cy="326301"/>
          </a:xfrm>
          <a:prstGeom prst="rect">
            <a:avLst/>
          </a:prstGeom>
        </p:spPr>
      </p:pic>
      <p:pic>
        <p:nvPicPr>
          <p:cNvPr id="16" name="Kuva 15" descr="Kuva, joka sisältää kohteen lintu, piirtäminen&#10;&#10;Kuvaus luotu automaattisesti">
            <a:extLst>
              <a:ext uri="{FF2B5EF4-FFF2-40B4-BE49-F238E27FC236}">
                <a16:creationId xmlns:a16="http://schemas.microsoft.com/office/drawing/2014/main" id="{473D9650-E611-42D9-B508-5BBE921E0AC8}"/>
              </a:ext>
            </a:extLst>
          </p:cNvPr>
          <p:cNvPicPr>
            <a:picLocks noChangeAspect="1"/>
          </p:cNvPicPr>
          <p:nvPr/>
        </p:nvPicPr>
        <p:blipFill>
          <a:blip r:embed="rId5"/>
          <a:stretch>
            <a:fillRect/>
          </a:stretch>
        </p:blipFill>
        <p:spPr>
          <a:xfrm>
            <a:off x="1379868" y="5065108"/>
            <a:ext cx="321186" cy="331571"/>
          </a:xfrm>
          <a:prstGeom prst="rect">
            <a:avLst/>
          </a:prstGeom>
        </p:spPr>
      </p:pic>
      <p:pic>
        <p:nvPicPr>
          <p:cNvPr id="17" name="Kuva 16" descr="Kuva, joka sisältää kohteen piirtäminen, lintu, pöytä&#10;&#10;Kuvaus luotu automaattisesti">
            <a:extLst>
              <a:ext uri="{FF2B5EF4-FFF2-40B4-BE49-F238E27FC236}">
                <a16:creationId xmlns:a16="http://schemas.microsoft.com/office/drawing/2014/main" id="{2C309800-C6D8-48B1-8F2C-C9AA0AE16027}"/>
              </a:ext>
            </a:extLst>
          </p:cNvPr>
          <p:cNvPicPr>
            <a:picLocks noChangeAspect="1"/>
          </p:cNvPicPr>
          <p:nvPr/>
        </p:nvPicPr>
        <p:blipFill>
          <a:blip r:embed="rId6"/>
          <a:stretch>
            <a:fillRect/>
          </a:stretch>
        </p:blipFill>
        <p:spPr>
          <a:xfrm>
            <a:off x="1379868" y="4063690"/>
            <a:ext cx="321185" cy="326301"/>
          </a:xfrm>
          <a:prstGeom prst="rect">
            <a:avLst/>
          </a:prstGeom>
        </p:spPr>
      </p:pic>
      <p:sp>
        <p:nvSpPr>
          <p:cNvPr id="18" name="Suorakulmio: Pyöristetyt kulmat 17">
            <a:extLst>
              <a:ext uri="{FF2B5EF4-FFF2-40B4-BE49-F238E27FC236}">
                <a16:creationId xmlns:a16="http://schemas.microsoft.com/office/drawing/2014/main" id="{1D35BB92-C8CA-4BCC-9082-6F0ABFF28086}"/>
              </a:ext>
            </a:extLst>
          </p:cNvPr>
          <p:cNvSpPr/>
          <p:nvPr/>
        </p:nvSpPr>
        <p:spPr>
          <a:xfrm>
            <a:off x="7644154" y="1748917"/>
            <a:ext cx="369191" cy="1350528"/>
          </a:xfrm>
          <a:prstGeom prst="roundRect">
            <a:avLst/>
          </a:prstGeom>
          <a:solidFill>
            <a:srgbClr val="009E81"/>
          </a:solidFill>
          <a:ln w="12700" cap="flat" cmpd="sng" algn="ctr">
            <a:noFill/>
            <a:prstDash val="solid"/>
            <a:miter lim="800000"/>
          </a:ln>
          <a:effectLst>
            <a:outerShdw blurRad="50800" dist="38100" dir="2700000" algn="tl" rotWithShape="0">
              <a:prstClr val="black">
                <a:alpha val="40000"/>
              </a:prstClr>
            </a:outerShdw>
          </a:effectLst>
        </p:spPr>
        <p:txBody>
          <a:bodyPr vert="wordArtVert" rtlCol="0" anchor="ctr" anchorCtr="1"/>
          <a:lstStyle/>
          <a:p>
            <a:pPr algn="ctr" defTabSz="514277">
              <a:defRPr/>
            </a:pPr>
            <a:r>
              <a:rPr lang="fi-FI" sz="731" b="1" kern="0" dirty="0">
                <a:solidFill>
                  <a:srgbClr val="FFFFFE"/>
                </a:solidFill>
                <a:latin typeface="Barlow" panose="00000500000000000000" pitchFamily="2" charset="0"/>
              </a:rPr>
              <a:t>TULEVA</a:t>
            </a:r>
          </a:p>
        </p:txBody>
      </p:sp>
      <p:sp>
        <p:nvSpPr>
          <p:cNvPr id="19" name="Otsikko 18">
            <a:extLst>
              <a:ext uri="{FF2B5EF4-FFF2-40B4-BE49-F238E27FC236}">
                <a16:creationId xmlns:a16="http://schemas.microsoft.com/office/drawing/2014/main" id="{48E45432-BD7F-4E9F-8BDD-79D97315ED2F}"/>
              </a:ext>
            </a:extLst>
          </p:cNvPr>
          <p:cNvSpPr>
            <a:spLocks noGrp="1"/>
          </p:cNvSpPr>
          <p:nvPr>
            <p:ph type="title"/>
          </p:nvPr>
        </p:nvSpPr>
        <p:spPr>
          <a:xfrm>
            <a:off x="957388" y="908330"/>
            <a:ext cx="7023101" cy="810816"/>
          </a:xfrm>
        </p:spPr>
        <p:txBody>
          <a:bodyPr>
            <a:normAutofit fontScale="90000"/>
          </a:bodyPr>
          <a:lstStyle/>
          <a:p>
            <a:r>
              <a:rPr lang="fi-FI" dirty="0"/>
              <a:t>Strategiaprosessin sisältö ja aikataulu</a:t>
            </a:r>
          </a:p>
        </p:txBody>
      </p:sp>
      <p:sp>
        <p:nvSpPr>
          <p:cNvPr id="27" name="Suorakulmio: Pyöristetyt kulmat 26">
            <a:extLst>
              <a:ext uri="{FF2B5EF4-FFF2-40B4-BE49-F238E27FC236}">
                <a16:creationId xmlns:a16="http://schemas.microsoft.com/office/drawing/2014/main" id="{2CDAB777-A395-C13F-6B60-DB093FF96F73}"/>
              </a:ext>
            </a:extLst>
          </p:cNvPr>
          <p:cNvSpPr/>
          <p:nvPr/>
        </p:nvSpPr>
        <p:spPr>
          <a:xfrm>
            <a:off x="1130655" y="5797137"/>
            <a:ext cx="6321665" cy="616588"/>
          </a:xfrm>
          <a:prstGeom prst="roundRect">
            <a:avLst>
              <a:gd name="adj" fmla="val 4652"/>
            </a:avLst>
          </a:prstGeom>
          <a:solidFill>
            <a:srgbClr val="BC9760">
              <a:lumMod val="60000"/>
              <a:lumOff val="40000"/>
            </a:srgb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defTabSz="539425">
              <a:defRPr/>
            </a:pPr>
            <a:r>
              <a:rPr lang="fi-FI" sz="1200" b="1" kern="0" dirty="0">
                <a:solidFill>
                  <a:srgbClr val="2E2F34"/>
                </a:solidFill>
                <a:latin typeface="Barlow"/>
              </a:rPr>
              <a:t>STRATEGIAN ESITTELY  </a:t>
            </a:r>
          </a:p>
          <a:p>
            <a:pPr algn="ctr" defTabSz="539425">
              <a:defRPr/>
            </a:pPr>
            <a:r>
              <a:rPr lang="fi-FI" sz="1200" kern="0" dirty="0">
                <a:solidFill>
                  <a:srgbClr val="2E2F34"/>
                </a:solidFill>
                <a:latin typeface="Barlow"/>
              </a:rPr>
              <a:t>Valtuuston seminaari strategiasta  </a:t>
            </a:r>
          </a:p>
        </p:txBody>
      </p:sp>
      <p:pic>
        <p:nvPicPr>
          <p:cNvPr id="28" name="Kuva 27">
            <a:extLst>
              <a:ext uri="{FF2B5EF4-FFF2-40B4-BE49-F238E27FC236}">
                <a16:creationId xmlns:a16="http://schemas.microsoft.com/office/drawing/2014/main" id="{2B49ECD3-B99E-E252-41FF-E1484BFC921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Tree>
    <p:extLst>
      <p:ext uri="{BB962C8B-B14F-4D97-AF65-F5344CB8AC3E}">
        <p14:creationId xmlns:p14="http://schemas.microsoft.com/office/powerpoint/2010/main" val="3013235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488528-2E35-F3C9-2950-47663205B2C6}"/>
              </a:ext>
            </a:extLst>
          </p:cNvPr>
          <p:cNvSpPr>
            <a:spLocks noGrp="1"/>
          </p:cNvSpPr>
          <p:nvPr>
            <p:ph type="title"/>
          </p:nvPr>
        </p:nvSpPr>
        <p:spPr/>
        <p:txBody>
          <a:bodyPr/>
          <a:lstStyle/>
          <a:p>
            <a:r>
              <a:rPr lang="fi-FI" dirty="0"/>
              <a:t>Tulevaisuus työpajan skenaariot</a:t>
            </a:r>
          </a:p>
        </p:txBody>
      </p:sp>
      <p:sp>
        <p:nvSpPr>
          <p:cNvPr id="3" name="Sisällön paikkamerkki 2">
            <a:extLst>
              <a:ext uri="{FF2B5EF4-FFF2-40B4-BE49-F238E27FC236}">
                <a16:creationId xmlns:a16="http://schemas.microsoft.com/office/drawing/2014/main" id="{A17DDAE3-1F12-227A-FF17-39F943DA2713}"/>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fi-FI" dirty="0">
                <a:latin typeface="+mj-lt"/>
              </a:rPr>
              <a:t>Väestörakenne muutosajurina</a:t>
            </a:r>
          </a:p>
          <a:p>
            <a:pPr marL="365760" lvl="1" indent="0">
              <a:buNone/>
            </a:pPr>
            <a:r>
              <a:rPr lang="fi-FI" sz="1400" dirty="0">
                <a:latin typeface="+mj-lt"/>
              </a:rPr>
              <a:t>Kihniön kehittymistä leimaavat tasainen väestön lasku ja vanheneminen. Tätä selittävät suurena trendinä kaupungistuminen ja syntyvyyden lasku, joka osaltaan muuttaa huoltosuhdetta sekä kouluverkoston kilpailukykyisyyttä ihmisten asuinpaikkojen valinnoissa. Nuoret muuttavat kaupunkeihin opiskelemaan eivätkä palaa kotipaikkakunnalle.</a:t>
            </a:r>
          </a:p>
          <a:p>
            <a:pPr marL="365760" lvl="1" indent="0">
              <a:buNone/>
            </a:pPr>
            <a:endParaRPr lang="fi-FI" sz="1400" dirty="0">
              <a:latin typeface="+mj-lt"/>
            </a:endParaRPr>
          </a:p>
          <a:p>
            <a:pPr marL="285750" indent="-285750">
              <a:buFont typeface="Arial" panose="020B0604020202020204" pitchFamily="34" charset="0"/>
              <a:buChar char="•"/>
            </a:pPr>
            <a:r>
              <a:rPr lang="fi-FI" dirty="0">
                <a:latin typeface="+mj-lt"/>
              </a:rPr>
              <a:t>Osaaminen ja merkityksellisyyden kokeminen kunnan menestystekijöinä</a:t>
            </a:r>
          </a:p>
          <a:p>
            <a:pPr marL="365760" lvl="1" indent="0">
              <a:buNone/>
            </a:pPr>
            <a:r>
              <a:rPr lang="fi-FI" sz="1400" dirty="0">
                <a:latin typeface="+mj-lt"/>
              </a:rPr>
              <a:t>Kunnan menestyksen kannalta tämä tarkoittaa, että sekä kunnan henkilöstöjohtamisessa että luottamuselinten toiminnassa on tulevaisuudessa oltava sellaiset toimintamekanismit, jotka ovat kilpailukykyisiä. Kilpailukyky tarkoittaa, että kunnassa sijaitsevat osaamisresurssit saadaan mukaan kehittämiseen ja päätöksentekoon. Kunnan välillinen kilpailutekijä on luoda uusia tapoja yhteisöllisyyden ja merkityksen rakentamisessa.</a:t>
            </a:r>
          </a:p>
          <a:p>
            <a:pPr>
              <a:buFont typeface="Arial" panose="020B0604020202020204" pitchFamily="34" charset="0"/>
              <a:buChar char="•"/>
            </a:pPr>
            <a:r>
              <a:rPr lang="fi-FI" sz="2800" dirty="0">
                <a:latin typeface="+mj-lt"/>
              </a:rPr>
              <a:t>Innovaatiot luovat kilpailukykyä</a:t>
            </a:r>
          </a:p>
          <a:p>
            <a:pPr marL="365760" lvl="1" indent="0">
              <a:buNone/>
            </a:pPr>
            <a:r>
              <a:rPr lang="fi-FI" sz="1400" dirty="0">
                <a:latin typeface="+mj-lt"/>
              </a:rPr>
              <a:t>Kuntien on löydettävä uusia innovatiivisia tapoja luoda merkitystä ja sitoutumista yhä pirstaloituneemmassa yhteiskunnassa ja on löydettävä uusia tapoja ja muotoja olla mukana erilaisten ihmisryhmien ja ihmisten eri elinkaaren vaiheissa. Supistuvissa resursseissa tämä tarkoittaa palvelutuotannon uudistamista, asukkaiden elinkaaren ja elämänkokonaisuuden hahmottamista.</a:t>
            </a:r>
          </a:p>
          <a:p>
            <a:pPr marL="365760" lvl="1" indent="0">
              <a:buNone/>
            </a:pPr>
            <a:endParaRPr lang="fi-FI" sz="1400" dirty="0"/>
          </a:p>
        </p:txBody>
      </p:sp>
      <p:sp>
        <p:nvSpPr>
          <p:cNvPr id="4" name="Päivämäärän paikkamerkki 3">
            <a:extLst>
              <a:ext uri="{FF2B5EF4-FFF2-40B4-BE49-F238E27FC236}">
                <a16:creationId xmlns:a16="http://schemas.microsoft.com/office/drawing/2014/main" id="{F5A5EB6D-ED93-F305-A588-D48D5FA83489}"/>
              </a:ext>
            </a:extLst>
          </p:cNvPr>
          <p:cNvSpPr>
            <a:spLocks noGrp="1"/>
          </p:cNvSpPr>
          <p:nvPr>
            <p:ph type="dt" sz="half" idx="10"/>
          </p:nvPr>
        </p:nvSpPr>
        <p:spPr/>
        <p:txBody>
          <a:bodyPr/>
          <a:lstStyle/>
          <a:p>
            <a:r>
              <a:rPr lang="fi-FI"/>
              <a:t>19.8.2022</a:t>
            </a:r>
            <a:endParaRPr lang="en-US"/>
          </a:p>
        </p:txBody>
      </p:sp>
      <p:sp>
        <p:nvSpPr>
          <p:cNvPr id="5" name="Alatunnisteen paikkamerkki 4">
            <a:extLst>
              <a:ext uri="{FF2B5EF4-FFF2-40B4-BE49-F238E27FC236}">
                <a16:creationId xmlns:a16="http://schemas.microsoft.com/office/drawing/2014/main" id="{13FB7F70-89B8-A5F3-26EC-F6CFD556AFC9}"/>
              </a:ext>
            </a:extLst>
          </p:cNvPr>
          <p:cNvSpPr>
            <a:spLocks noGrp="1"/>
          </p:cNvSpPr>
          <p:nvPr>
            <p:ph type="ftr" sz="quarter" idx="11"/>
          </p:nvPr>
        </p:nvSpPr>
        <p:spPr/>
        <p:txBody>
          <a:bodyPr/>
          <a:lstStyle/>
          <a:p>
            <a:r>
              <a:rPr lang="en-US"/>
              <a:t>Priole/Löfberg</a:t>
            </a:r>
          </a:p>
        </p:txBody>
      </p:sp>
      <p:sp>
        <p:nvSpPr>
          <p:cNvPr id="6" name="Dian numeron paikkamerkki 5">
            <a:extLst>
              <a:ext uri="{FF2B5EF4-FFF2-40B4-BE49-F238E27FC236}">
                <a16:creationId xmlns:a16="http://schemas.microsoft.com/office/drawing/2014/main" id="{86CF017C-98C2-5892-EA20-0FFD15BA0AE1}"/>
              </a:ext>
            </a:extLst>
          </p:cNvPr>
          <p:cNvSpPr>
            <a:spLocks noGrp="1"/>
          </p:cNvSpPr>
          <p:nvPr>
            <p:ph type="sldNum" sz="quarter" idx="12"/>
          </p:nvPr>
        </p:nvSpPr>
        <p:spPr/>
        <p:txBody>
          <a:bodyPr/>
          <a:lstStyle/>
          <a:p>
            <a:fld id="{59DE6EB8-52AB-45EA-A660-3E1EBFA72987}" type="slidenum">
              <a:rPr lang="en-US" smtClean="0"/>
              <a:t>6</a:t>
            </a:fld>
            <a:endParaRPr lang="en-US"/>
          </a:p>
        </p:txBody>
      </p:sp>
    </p:spTree>
    <p:extLst>
      <p:ext uri="{BB962C8B-B14F-4D97-AF65-F5344CB8AC3E}">
        <p14:creationId xmlns:p14="http://schemas.microsoft.com/office/powerpoint/2010/main" val="276617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37CF8918-8222-9AF3-D91A-647098D15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2" name="Otsikko 1">
            <a:extLst>
              <a:ext uri="{FF2B5EF4-FFF2-40B4-BE49-F238E27FC236}">
                <a16:creationId xmlns:a16="http://schemas.microsoft.com/office/drawing/2014/main" id="{0F4CE611-E618-CCD7-EAED-0F1073CC71C2}"/>
              </a:ext>
            </a:extLst>
          </p:cNvPr>
          <p:cNvSpPr>
            <a:spLocks noGrp="1"/>
          </p:cNvSpPr>
          <p:nvPr>
            <p:ph type="title"/>
          </p:nvPr>
        </p:nvSpPr>
        <p:spPr/>
        <p:txBody>
          <a:bodyPr/>
          <a:lstStyle/>
          <a:p>
            <a:r>
              <a:rPr lang="fi-FI" dirty="0"/>
              <a:t>Mahdollisuudet työpaja</a:t>
            </a:r>
          </a:p>
        </p:txBody>
      </p:sp>
      <p:sp>
        <p:nvSpPr>
          <p:cNvPr id="3" name="Sisällön paikkamerkki 2">
            <a:extLst>
              <a:ext uri="{FF2B5EF4-FFF2-40B4-BE49-F238E27FC236}">
                <a16:creationId xmlns:a16="http://schemas.microsoft.com/office/drawing/2014/main" id="{1439FE7F-CCDF-694D-C96F-FD8B75A65C4A}"/>
              </a:ext>
            </a:extLst>
          </p:cNvPr>
          <p:cNvSpPr>
            <a:spLocks noGrp="1"/>
          </p:cNvSpPr>
          <p:nvPr>
            <p:ph idx="1"/>
          </p:nvPr>
        </p:nvSpPr>
        <p:spPr/>
        <p:txBody>
          <a:bodyPr>
            <a:normAutofit/>
          </a:bodyPr>
          <a:lstStyle/>
          <a:p>
            <a:pPr marL="342900" indent="-342900">
              <a:buFont typeface="Arial" panose="020B0604020202020204" pitchFamily="34" charset="0"/>
              <a:buChar char="•"/>
            </a:pPr>
            <a:r>
              <a:rPr lang="fi-FI" sz="2200" dirty="0">
                <a:latin typeface="+mj-lt"/>
              </a:rPr>
              <a:t>T</a:t>
            </a:r>
            <a:r>
              <a:rPr lang="fi-FI" sz="2200" b="0" dirty="0">
                <a:latin typeface="+mj-lt"/>
              </a:rPr>
              <a:t>unnistimme n. 20 </a:t>
            </a:r>
            <a:r>
              <a:rPr lang="fi-FI" sz="2200" dirty="0">
                <a:latin typeface="+mj-lt"/>
              </a:rPr>
              <a:t>kpl </a:t>
            </a:r>
            <a:r>
              <a:rPr lang="fi-FI" sz="2200" b="0" dirty="0">
                <a:latin typeface="+mj-lt"/>
              </a:rPr>
              <a:t>Kihniön alustavia ominaisuuksia eri skenaarioissa menestymiseen ja Vision saavuttamiseen.</a:t>
            </a:r>
            <a:endParaRPr lang="fi-FI" dirty="0">
              <a:latin typeface="+mj-lt"/>
            </a:endParaRPr>
          </a:p>
        </p:txBody>
      </p:sp>
      <p:sp>
        <p:nvSpPr>
          <p:cNvPr id="6" name="Päivämäärän paikkamerkki 5">
            <a:extLst>
              <a:ext uri="{FF2B5EF4-FFF2-40B4-BE49-F238E27FC236}">
                <a16:creationId xmlns:a16="http://schemas.microsoft.com/office/drawing/2014/main" id="{87C7920D-511B-717F-0E41-0E2953A9B898}"/>
              </a:ext>
            </a:extLst>
          </p:cNvPr>
          <p:cNvSpPr>
            <a:spLocks noGrp="1"/>
          </p:cNvSpPr>
          <p:nvPr>
            <p:ph type="dt" sz="half" idx="10"/>
          </p:nvPr>
        </p:nvSpPr>
        <p:spPr/>
        <p:txBody>
          <a:bodyPr/>
          <a:lstStyle/>
          <a:p>
            <a:r>
              <a:rPr lang="fi-FI"/>
              <a:t>19.8.2022</a:t>
            </a:r>
            <a:endParaRPr lang="en-US"/>
          </a:p>
        </p:txBody>
      </p:sp>
      <p:sp>
        <p:nvSpPr>
          <p:cNvPr id="7" name="Alatunnisteen paikkamerkki 6">
            <a:extLst>
              <a:ext uri="{FF2B5EF4-FFF2-40B4-BE49-F238E27FC236}">
                <a16:creationId xmlns:a16="http://schemas.microsoft.com/office/drawing/2014/main" id="{565C0C7B-E8C2-6852-DAB9-BB3321C720CE}"/>
              </a:ext>
            </a:extLst>
          </p:cNvPr>
          <p:cNvSpPr>
            <a:spLocks noGrp="1"/>
          </p:cNvSpPr>
          <p:nvPr>
            <p:ph type="ftr" sz="quarter" idx="11"/>
          </p:nvPr>
        </p:nvSpPr>
        <p:spPr/>
        <p:txBody>
          <a:bodyPr/>
          <a:lstStyle/>
          <a:p>
            <a:r>
              <a:rPr lang="en-US"/>
              <a:t>Priole/Löfberg</a:t>
            </a:r>
          </a:p>
        </p:txBody>
      </p:sp>
      <p:sp>
        <p:nvSpPr>
          <p:cNvPr id="8" name="Dian numeron paikkamerkki 7">
            <a:extLst>
              <a:ext uri="{FF2B5EF4-FFF2-40B4-BE49-F238E27FC236}">
                <a16:creationId xmlns:a16="http://schemas.microsoft.com/office/drawing/2014/main" id="{1EF6F58F-FD04-55CD-1082-21691571DE62}"/>
              </a:ext>
            </a:extLst>
          </p:cNvPr>
          <p:cNvSpPr>
            <a:spLocks noGrp="1"/>
          </p:cNvSpPr>
          <p:nvPr>
            <p:ph type="sldNum" sz="quarter" idx="12"/>
          </p:nvPr>
        </p:nvSpPr>
        <p:spPr/>
        <p:txBody>
          <a:bodyPr/>
          <a:lstStyle/>
          <a:p>
            <a:fld id="{59DE6EB8-52AB-45EA-A660-3E1EBFA72987}" type="slidenum">
              <a:rPr lang="en-US" smtClean="0"/>
              <a:t>7</a:t>
            </a:fld>
            <a:endParaRPr lang="en-US"/>
          </a:p>
        </p:txBody>
      </p:sp>
      <p:pic>
        <p:nvPicPr>
          <p:cNvPr id="10" name="Kuva 9">
            <a:extLst>
              <a:ext uri="{FF2B5EF4-FFF2-40B4-BE49-F238E27FC236}">
                <a16:creationId xmlns:a16="http://schemas.microsoft.com/office/drawing/2014/main" id="{CBB92FA4-8FDB-801E-75DF-6691238AC128}"/>
              </a:ext>
            </a:extLst>
          </p:cNvPr>
          <p:cNvPicPr>
            <a:picLocks noChangeAspect="1"/>
          </p:cNvPicPr>
          <p:nvPr/>
        </p:nvPicPr>
        <p:blipFill>
          <a:blip r:embed="rId3">
            <a:duotone>
              <a:schemeClr val="accent2">
                <a:shade val="45000"/>
                <a:satMod val="135000"/>
              </a:schemeClr>
              <a:prstClr val="white"/>
            </a:duotone>
          </a:blip>
          <a:stretch>
            <a:fillRect/>
          </a:stretch>
        </p:blipFill>
        <p:spPr>
          <a:xfrm>
            <a:off x="683568" y="2708920"/>
            <a:ext cx="7632848" cy="3615680"/>
          </a:xfrm>
          <a:prstGeom prst="rect">
            <a:avLst/>
          </a:prstGeom>
        </p:spPr>
      </p:pic>
    </p:spTree>
    <p:extLst>
      <p:ext uri="{BB962C8B-B14F-4D97-AF65-F5344CB8AC3E}">
        <p14:creationId xmlns:p14="http://schemas.microsoft.com/office/powerpoint/2010/main" val="161190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0995E9F9-ADE1-B260-480B-DF7E628DDD37}"/>
              </a:ext>
            </a:extLst>
          </p:cNvPr>
          <p:cNvSpPr>
            <a:spLocks noGrp="1"/>
          </p:cNvSpPr>
          <p:nvPr>
            <p:ph type="title"/>
          </p:nvPr>
        </p:nvSpPr>
        <p:spPr/>
        <p:txBody>
          <a:bodyPr/>
          <a:lstStyle/>
          <a:p>
            <a:r>
              <a:rPr lang="fi-FI" dirty="0"/>
              <a:t>Priorisointi työpaja</a:t>
            </a:r>
          </a:p>
        </p:txBody>
      </p:sp>
      <p:sp>
        <p:nvSpPr>
          <p:cNvPr id="5" name="Sisällön paikkamerkki 4">
            <a:extLst>
              <a:ext uri="{FF2B5EF4-FFF2-40B4-BE49-F238E27FC236}">
                <a16:creationId xmlns:a16="http://schemas.microsoft.com/office/drawing/2014/main" id="{99ED2F37-BF55-054E-473B-B1DCD60308EA}"/>
              </a:ext>
            </a:extLst>
          </p:cNvPr>
          <p:cNvSpPr>
            <a:spLocks noGrp="1"/>
          </p:cNvSpPr>
          <p:nvPr>
            <p:ph idx="1"/>
          </p:nvPr>
        </p:nvSpPr>
        <p:spPr>
          <a:xfrm>
            <a:off x="457200" y="1935480"/>
            <a:ext cx="8229600" cy="4517856"/>
          </a:xfrm>
        </p:spPr>
        <p:txBody>
          <a:bodyPr>
            <a:normAutofit fontScale="32500" lnSpcReduction="20000"/>
          </a:bodyPr>
          <a:lstStyle/>
          <a:p>
            <a:pPr marL="0" indent="0">
              <a:buNone/>
            </a:pPr>
            <a:r>
              <a:rPr lang="fi-FI" sz="6200" dirty="0">
                <a:latin typeface="+mj-lt"/>
              </a:rPr>
              <a:t>Priorisoimme mahdollisuuksista Kihniön kunnan tulevaisuuden menestystekijät (8kpl).</a:t>
            </a:r>
          </a:p>
          <a:p>
            <a:pPr marL="0" indent="0">
              <a:buNone/>
            </a:pPr>
            <a:endParaRPr lang="fi-FI" sz="6200" dirty="0">
              <a:latin typeface="+mj-lt"/>
            </a:endParaRPr>
          </a:p>
          <a:p>
            <a:pPr marL="0" indent="0">
              <a:buNone/>
            </a:pPr>
            <a:r>
              <a:rPr lang="fi-FI" sz="4900" b="1" dirty="0">
                <a:latin typeface="+mj-lt"/>
              </a:rPr>
              <a:t>Talousnäkökulma;</a:t>
            </a:r>
          </a:p>
          <a:p>
            <a:pPr>
              <a:buFont typeface="Arial" panose="020B0604020202020204" pitchFamily="34" charset="0"/>
              <a:buChar char="•"/>
            </a:pPr>
            <a:r>
              <a:rPr lang="fi-FI" sz="4300" dirty="0">
                <a:latin typeface="+mj-lt"/>
              </a:rPr>
              <a:t>Alueellisen yritys- ja erityisosaamisen tunnistaminen ja kehittäminen</a:t>
            </a:r>
            <a:endParaRPr lang="fi-FI" sz="3500" dirty="0">
              <a:latin typeface="+mj-lt"/>
            </a:endParaRPr>
          </a:p>
          <a:p>
            <a:pPr>
              <a:buFont typeface="Arial" panose="020B0604020202020204" pitchFamily="34" charset="0"/>
              <a:buChar char="•"/>
            </a:pPr>
            <a:r>
              <a:rPr lang="fi-FI" sz="4300" dirty="0">
                <a:latin typeface="+mj-lt"/>
              </a:rPr>
              <a:t>Matkailuun panostaminen</a:t>
            </a:r>
          </a:p>
          <a:p>
            <a:pPr>
              <a:buFont typeface="Arial" panose="020B0604020202020204" pitchFamily="34" charset="0"/>
              <a:buChar char="•"/>
            </a:pPr>
            <a:r>
              <a:rPr lang="fi-FI" sz="4300" dirty="0">
                <a:latin typeface="+mj-lt"/>
              </a:rPr>
              <a:t>Energiainvestoinneista elinvoimaa</a:t>
            </a:r>
          </a:p>
          <a:p>
            <a:pPr marL="0" indent="0">
              <a:buNone/>
            </a:pPr>
            <a:endParaRPr lang="fi-FI" sz="3500" dirty="0">
              <a:latin typeface="+mj-lt"/>
            </a:endParaRPr>
          </a:p>
          <a:p>
            <a:pPr marL="0" indent="0">
              <a:buNone/>
            </a:pPr>
            <a:r>
              <a:rPr lang="fi-FI" sz="5000" b="1" dirty="0">
                <a:latin typeface="+mj-lt"/>
              </a:rPr>
              <a:t>Asiakasnäkökulma;</a:t>
            </a:r>
          </a:p>
          <a:p>
            <a:pPr>
              <a:buFont typeface="Arial" panose="020B0604020202020204" pitchFamily="34" charset="0"/>
              <a:buChar char="•"/>
            </a:pPr>
            <a:r>
              <a:rPr lang="fi-FI" sz="4300" dirty="0">
                <a:latin typeface="+mj-lt"/>
              </a:rPr>
              <a:t>Ihmisen kokoinen Kihniö</a:t>
            </a:r>
          </a:p>
          <a:p>
            <a:pPr>
              <a:buFont typeface="Arial" panose="020B0604020202020204" pitchFamily="34" charset="0"/>
              <a:buChar char="•"/>
            </a:pPr>
            <a:r>
              <a:rPr lang="fi-FI" sz="4300" dirty="0">
                <a:latin typeface="+mj-lt"/>
              </a:rPr>
              <a:t>Monipaikkaisuuden edistäminen</a:t>
            </a:r>
          </a:p>
          <a:p>
            <a:pPr>
              <a:buFont typeface="Arial" panose="020B0604020202020204" pitchFamily="34" charset="0"/>
              <a:buChar char="•"/>
            </a:pPr>
            <a:r>
              <a:rPr lang="fi-FI" sz="4300" dirty="0">
                <a:latin typeface="+mj-lt"/>
              </a:rPr>
              <a:t>Kuntalaisten hyvinvoinnista huolehtiminen</a:t>
            </a:r>
          </a:p>
          <a:p>
            <a:pPr>
              <a:buFont typeface="Arial" panose="020B0604020202020204" pitchFamily="34" charset="0"/>
              <a:buChar char="•"/>
            </a:pPr>
            <a:endParaRPr lang="fi-FI" sz="3500" dirty="0">
              <a:latin typeface="+mj-lt"/>
            </a:endParaRPr>
          </a:p>
          <a:p>
            <a:pPr marL="0" indent="0">
              <a:buNone/>
            </a:pPr>
            <a:r>
              <a:rPr lang="fi-FI" sz="5000" b="1" dirty="0">
                <a:latin typeface="+mj-lt"/>
              </a:rPr>
              <a:t>Sisäinen näkökulma</a:t>
            </a:r>
          </a:p>
          <a:p>
            <a:pPr>
              <a:buFont typeface="Arial" panose="020B0604020202020204" pitchFamily="34" charset="0"/>
              <a:buChar char="•"/>
            </a:pPr>
            <a:r>
              <a:rPr lang="fi-FI" sz="4500" dirty="0">
                <a:latin typeface="+mj-lt"/>
              </a:rPr>
              <a:t>Kuntatalouden tasapaino</a:t>
            </a:r>
          </a:p>
          <a:p>
            <a:pPr marL="0" indent="0">
              <a:buNone/>
            </a:pPr>
            <a:endParaRPr lang="fi-FI" sz="3500" dirty="0">
              <a:latin typeface="+mj-lt"/>
            </a:endParaRPr>
          </a:p>
          <a:p>
            <a:pPr marL="0" indent="0">
              <a:buNone/>
            </a:pPr>
            <a:r>
              <a:rPr lang="fi-FI" sz="5000" b="1" dirty="0">
                <a:latin typeface="+mj-lt"/>
              </a:rPr>
              <a:t>Oppimisen näkökulma</a:t>
            </a:r>
          </a:p>
          <a:p>
            <a:pPr>
              <a:buFont typeface="Arial" panose="020B0604020202020204" pitchFamily="34" charset="0"/>
              <a:buChar char="•"/>
            </a:pPr>
            <a:r>
              <a:rPr lang="fi-FI" sz="4900" dirty="0">
                <a:latin typeface="+mj-lt"/>
              </a:rPr>
              <a:t>Uudet innovaatiot opetuksen saralla</a:t>
            </a:r>
          </a:p>
          <a:p>
            <a:pPr marL="0" indent="0">
              <a:buNone/>
            </a:pPr>
            <a:endParaRPr lang="fi-FI" dirty="0">
              <a:latin typeface="+mj-lt"/>
            </a:endParaRPr>
          </a:p>
          <a:p>
            <a:pPr marL="0" indent="0">
              <a:buNone/>
            </a:pPr>
            <a:endParaRPr lang="fi-FI" dirty="0">
              <a:latin typeface="+mj-lt"/>
            </a:endParaRPr>
          </a:p>
        </p:txBody>
      </p:sp>
      <p:sp>
        <p:nvSpPr>
          <p:cNvPr id="2" name="Päivämäärän paikkamerkki 1">
            <a:extLst>
              <a:ext uri="{FF2B5EF4-FFF2-40B4-BE49-F238E27FC236}">
                <a16:creationId xmlns:a16="http://schemas.microsoft.com/office/drawing/2014/main" id="{886AE3E1-1150-E240-C77D-00F8B6D955B6}"/>
              </a:ext>
            </a:extLst>
          </p:cNvPr>
          <p:cNvSpPr>
            <a:spLocks noGrp="1"/>
          </p:cNvSpPr>
          <p:nvPr>
            <p:ph type="dt" sz="half" idx="10"/>
          </p:nvPr>
        </p:nvSpPr>
        <p:spPr/>
        <p:txBody>
          <a:bodyPr/>
          <a:lstStyle/>
          <a:p>
            <a:r>
              <a:rPr lang="fi-FI"/>
              <a:t>19.8.2022</a:t>
            </a:r>
            <a:endParaRPr lang="en-US"/>
          </a:p>
        </p:txBody>
      </p:sp>
      <p:sp>
        <p:nvSpPr>
          <p:cNvPr id="3" name="Alatunnisteen paikkamerkki 2">
            <a:extLst>
              <a:ext uri="{FF2B5EF4-FFF2-40B4-BE49-F238E27FC236}">
                <a16:creationId xmlns:a16="http://schemas.microsoft.com/office/drawing/2014/main" id="{D793A888-E5E5-2AA7-BCF7-BF892283FEA8}"/>
              </a:ext>
            </a:extLst>
          </p:cNvPr>
          <p:cNvSpPr>
            <a:spLocks noGrp="1"/>
          </p:cNvSpPr>
          <p:nvPr>
            <p:ph type="ftr" sz="quarter" idx="11"/>
          </p:nvPr>
        </p:nvSpPr>
        <p:spPr/>
        <p:txBody>
          <a:bodyPr/>
          <a:lstStyle/>
          <a:p>
            <a:r>
              <a:rPr lang="en-US"/>
              <a:t>Priole/Löfberg</a:t>
            </a:r>
          </a:p>
        </p:txBody>
      </p:sp>
      <p:sp>
        <p:nvSpPr>
          <p:cNvPr id="6" name="Dian numeron paikkamerkki 5">
            <a:extLst>
              <a:ext uri="{FF2B5EF4-FFF2-40B4-BE49-F238E27FC236}">
                <a16:creationId xmlns:a16="http://schemas.microsoft.com/office/drawing/2014/main" id="{81CB5F6C-D3F8-FB10-C5C5-AEE36BD1D32E}"/>
              </a:ext>
            </a:extLst>
          </p:cNvPr>
          <p:cNvSpPr>
            <a:spLocks noGrp="1"/>
          </p:cNvSpPr>
          <p:nvPr>
            <p:ph type="sldNum" sz="quarter" idx="12"/>
          </p:nvPr>
        </p:nvSpPr>
        <p:spPr/>
        <p:txBody>
          <a:bodyPr/>
          <a:lstStyle/>
          <a:p>
            <a:fld id="{59DE6EB8-52AB-45EA-A660-3E1EBFA72987}" type="slidenum">
              <a:rPr lang="en-US" smtClean="0"/>
              <a:t>8</a:t>
            </a:fld>
            <a:endParaRPr lang="en-US"/>
          </a:p>
        </p:txBody>
      </p:sp>
      <p:pic>
        <p:nvPicPr>
          <p:cNvPr id="8" name="Kuva 7">
            <a:extLst>
              <a:ext uri="{FF2B5EF4-FFF2-40B4-BE49-F238E27FC236}">
                <a16:creationId xmlns:a16="http://schemas.microsoft.com/office/drawing/2014/main" id="{D4B09752-CF64-6AF9-A5D1-3BFFE8497B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Tree>
    <p:extLst>
      <p:ext uri="{BB962C8B-B14F-4D97-AF65-F5344CB8AC3E}">
        <p14:creationId xmlns:p14="http://schemas.microsoft.com/office/powerpoint/2010/main" val="90454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E49CE8-588C-37E1-0F37-57A7D2B16077}"/>
              </a:ext>
            </a:extLst>
          </p:cNvPr>
          <p:cNvSpPr>
            <a:spLocks noGrp="1"/>
          </p:cNvSpPr>
          <p:nvPr>
            <p:ph type="title"/>
          </p:nvPr>
        </p:nvSpPr>
        <p:spPr/>
        <p:txBody>
          <a:bodyPr>
            <a:normAutofit/>
          </a:bodyPr>
          <a:lstStyle/>
          <a:p>
            <a:r>
              <a:rPr lang="fi-FI" dirty="0"/>
              <a:t>Kuntalaiskysely</a:t>
            </a:r>
          </a:p>
        </p:txBody>
      </p:sp>
      <p:sp>
        <p:nvSpPr>
          <p:cNvPr id="3" name="Sisällön paikkamerkki 2">
            <a:extLst>
              <a:ext uri="{FF2B5EF4-FFF2-40B4-BE49-F238E27FC236}">
                <a16:creationId xmlns:a16="http://schemas.microsoft.com/office/drawing/2014/main" id="{F1ABD742-29BB-1F9E-9600-4A21D2B9B822}"/>
              </a:ext>
            </a:extLst>
          </p:cNvPr>
          <p:cNvSpPr>
            <a:spLocks noGrp="1"/>
          </p:cNvSpPr>
          <p:nvPr>
            <p:ph idx="1"/>
          </p:nvPr>
        </p:nvSpPr>
        <p:spPr/>
        <p:txBody>
          <a:bodyPr>
            <a:normAutofit/>
          </a:bodyPr>
          <a:lstStyle/>
          <a:p>
            <a:pPr>
              <a:buFont typeface="Wingdings" panose="05000000000000000000" pitchFamily="2" charset="2"/>
              <a:buChar char="Ø"/>
            </a:pPr>
            <a:r>
              <a:rPr lang="fi-FI" sz="2200" dirty="0">
                <a:latin typeface="+mj-lt"/>
              </a:rPr>
              <a:t>Kysely suoritettiin sekä sähköisesti että paperiversiolla 6.6-6.7. välisenä aikana.</a:t>
            </a:r>
          </a:p>
          <a:p>
            <a:pPr>
              <a:buFont typeface="Wingdings" panose="05000000000000000000" pitchFamily="2" charset="2"/>
              <a:buChar char="Ø"/>
            </a:pPr>
            <a:r>
              <a:rPr lang="fi-FI" sz="2200" dirty="0">
                <a:latin typeface="+mj-lt"/>
              </a:rPr>
              <a:t>Kyselyssä kysyttiin vastaajien näkemyksiä</a:t>
            </a:r>
          </a:p>
          <a:p>
            <a:pPr lvl="1">
              <a:buFont typeface="Wingdings" panose="05000000000000000000" pitchFamily="2" charset="2"/>
              <a:buChar char="Ø"/>
            </a:pPr>
            <a:r>
              <a:rPr lang="fi-FI" sz="2200" dirty="0">
                <a:latin typeface="+mj-lt"/>
              </a:rPr>
              <a:t> valituista menestystekijöistä  </a:t>
            </a:r>
          </a:p>
          <a:p>
            <a:pPr lvl="1">
              <a:buFont typeface="Wingdings" panose="05000000000000000000" pitchFamily="2" charset="2"/>
              <a:buChar char="Ø"/>
            </a:pPr>
            <a:r>
              <a:rPr lang="fi-FI" sz="2200" dirty="0">
                <a:latin typeface="+mj-lt"/>
              </a:rPr>
              <a:t> kunnan eri tehtävien merkityksellisyydestä ja kunnan suorituskyvystä näissä tehtävissä tarvittavista ominaisuuksista</a:t>
            </a:r>
          </a:p>
          <a:p>
            <a:pPr>
              <a:buFont typeface="Wingdings" panose="05000000000000000000" pitchFamily="2" charset="2"/>
              <a:buChar char="Ø"/>
            </a:pPr>
            <a:r>
              <a:rPr lang="fi-FI" sz="2200" dirty="0">
                <a:latin typeface="+mj-lt"/>
              </a:rPr>
              <a:t>Kuntalaisten osallistamisen varmistamiseksi menestystekijöitä sovittiin päivitettäväksi, jos kysely tuo olennaisia muutostarpeita menestystekijöihin.</a:t>
            </a:r>
          </a:p>
          <a:p>
            <a:pPr marL="0" indent="0">
              <a:buNone/>
            </a:pPr>
            <a:endParaRPr lang="fi-FI" sz="2200" dirty="0"/>
          </a:p>
        </p:txBody>
      </p:sp>
      <p:pic>
        <p:nvPicPr>
          <p:cNvPr id="4" name="Kuva 3">
            <a:extLst>
              <a:ext uri="{FF2B5EF4-FFF2-40B4-BE49-F238E27FC236}">
                <a16:creationId xmlns:a16="http://schemas.microsoft.com/office/drawing/2014/main" id="{D58285FB-308C-23A4-F4E2-D0A1274946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229"/>
            <a:ext cx="504056" cy="458981"/>
          </a:xfrm>
          <a:prstGeom prst="rect">
            <a:avLst/>
          </a:prstGeom>
        </p:spPr>
      </p:pic>
      <p:sp>
        <p:nvSpPr>
          <p:cNvPr id="5" name="Päivämäärän paikkamerkki 4">
            <a:extLst>
              <a:ext uri="{FF2B5EF4-FFF2-40B4-BE49-F238E27FC236}">
                <a16:creationId xmlns:a16="http://schemas.microsoft.com/office/drawing/2014/main" id="{18775087-4CD7-754F-7C72-0E79C6600DDC}"/>
              </a:ext>
            </a:extLst>
          </p:cNvPr>
          <p:cNvSpPr>
            <a:spLocks noGrp="1"/>
          </p:cNvSpPr>
          <p:nvPr>
            <p:ph type="dt" sz="half" idx="10"/>
          </p:nvPr>
        </p:nvSpPr>
        <p:spPr/>
        <p:txBody>
          <a:bodyPr/>
          <a:lstStyle/>
          <a:p>
            <a:r>
              <a:rPr lang="fi-FI"/>
              <a:t>19.8.2022</a:t>
            </a:r>
            <a:endParaRPr lang="en-US"/>
          </a:p>
        </p:txBody>
      </p:sp>
      <p:sp>
        <p:nvSpPr>
          <p:cNvPr id="6" name="Alatunnisteen paikkamerkki 5">
            <a:extLst>
              <a:ext uri="{FF2B5EF4-FFF2-40B4-BE49-F238E27FC236}">
                <a16:creationId xmlns:a16="http://schemas.microsoft.com/office/drawing/2014/main" id="{C330A4AE-B3E8-9511-C873-86C8B436E2E7}"/>
              </a:ext>
            </a:extLst>
          </p:cNvPr>
          <p:cNvSpPr>
            <a:spLocks noGrp="1"/>
          </p:cNvSpPr>
          <p:nvPr>
            <p:ph type="ftr" sz="quarter" idx="11"/>
          </p:nvPr>
        </p:nvSpPr>
        <p:spPr/>
        <p:txBody>
          <a:bodyPr/>
          <a:lstStyle/>
          <a:p>
            <a:r>
              <a:rPr lang="en-US"/>
              <a:t>Priole/Löfberg</a:t>
            </a:r>
          </a:p>
        </p:txBody>
      </p:sp>
      <p:sp>
        <p:nvSpPr>
          <p:cNvPr id="7" name="Dian numeron paikkamerkki 6">
            <a:extLst>
              <a:ext uri="{FF2B5EF4-FFF2-40B4-BE49-F238E27FC236}">
                <a16:creationId xmlns:a16="http://schemas.microsoft.com/office/drawing/2014/main" id="{E2ECA919-713F-763A-CF5F-DBE57B5F97F1}"/>
              </a:ext>
            </a:extLst>
          </p:cNvPr>
          <p:cNvSpPr>
            <a:spLocks noGrp="1"/>
          </p:cNvSpPr>
          <p:nvPr>
            <p:ph type="sldNum" sz="quarter" idx="12"/>
          </p:nvPr>
        </p:nvSpPr>
        <p:spPr/>
        <p:txBody>
          <a:bodyPr/>
          <a:lstStyle/>
          <a:p>
            <a:fld id="{59DE6EB8-52AB-45EA-A660-3E1EBFA72987}" type="slidenum">
              <a:rPr lang="en-US" smtClean="0"/>
              <a:t>9</a:t>
            </a:fld>
            <a:endParaRPr lang="en-US"/>
          </a:p>
        </p:txBody>
      </p:sp>
    </p:spTree>
    <p:extLst>
      <p:ext uri="{BB962C8B-B14F-4D97-AF65-F5344CB8AC3E}">
        <p14:creationId xmlns:p14="http://schemas.microsoft.com/office/powerpoint/2010/main" val="3891343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rta">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7702</TotalTime>
  <Words>1414</Words>
  <Application>Microsoft Office PowerPoint</Application>
  <PresentationFormat>Näytössä katseltava diaesitys (4:3)</PresentationFormat>
  <Paragraphs>304</Paragraphs>
  <Slides>33</Slides>
  <Notes>1</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33</vt:i4>
      </vt:variant>
    </vt:vector>
  </HeadingPairs>
  <TitlesOfParts>
    <vt:vector size="41" baseType="lpstr">
      <vt:lpstr>Arial</vt:lpstr>
      <vt:lpstr>Barlow</vt:lpstr>
      <vt:lpstr>Calibri</vt:lpstr>
      <vt:lpstr>Constantia</vt:lpstr>
      <vt:lpstr>Times New Roman</vt:lpstr>
      <vt:lpstr>Wingdings</vt:lpstr>
      <vt:lpstr>Wingdings 2</vt:lpstr>
      <vt:lpstr>Virta</vt:lpstr>
      <vt:lpstr>                                                                                                                          Kihniön kunta                     </vt:lpstr>
      <vt:lpstr>Sisältö</vt:lpstr>
      <vt:lpstr>Taustaa</vt:lpstr>
      <vt:lpstr>Strategiaprosessin tavoitteet</vt:lpstr>
      <vt:lpstr>Strategiaprosessin sisältö ja aikataulu</vt:lpstr>
      <vt:lpstr>Tulevaisuus työpajan skenaariot</vt:lpstr>
      <vt:lpstr>Mahdollisuudet työpaja</vt:lpstr>
      <vt:lpstr>Priorisointi työpaja</vt:lpstr>
      <vt:lpstr>Kuntalaiskysely</vt:lpstr>
      <vt:lpstr>Kihniön strategia 2022-2023</vt:lpstr>
      <vt:lpstr>Kihniön Tulevaisuuskuva</vt:lpstr>
      <vt:lpstr>Kihniön strategia 2022-2030</vt:lpstr>
      <vt:lpstr>Palvelut kuntalaisille</vt:lpstr>
      <vt:lpstr>Uudet innovaatiot opetuksen saralla</vt:lpstr>
      <vt:lpstr>Uudet innovaatiot opetuksen saralla</vt:lpstr>
      <vt:lpstr>Kuntataloudesta huolehtiminen</vt:lpstr>
      <vt:lpstr>Omistajapolitiikka </vt:lpstr>
      <vt:lpstr>Henkilöstöpolitiikka </vt:lpstr>
      <vt:lpstr>       Alueellisen yritys- ja erityisosaamisen tunnistaminen ja kehittäminen</vt:lpstr>
      <vt:lpstr>       Alueellisen yritys- ja erityisosaamisen tunnistaminen ja kehittäminen</vt:lpstr>
      <vt:lpstr>Matkailuun panostaminen</vt:lpstr>
      <vt:lpstr>Matkailuun panostaminen</vt:lpstr>
      <vt:lpstr>Matkailuun panostaminen</vt:lpstr>
      <vt:lpstr>Kuntalaisten hyvinvoinnista huolehtiminen</vt:lpstr>
      <vt:lpstr>Kuntalaisten hyvinvoinnista huolehtiminen</vt:lpstr>
      <vt:lpstr>Kuntalaisten hyvinvoinnista huolehtiminen</vt:lpstr>
      <vt:lpstr>Monipaikkaisuuden edistäminen</vt:lpstr>
      <vt:lpstr>Monipaikkaisuuden edistäminen</vt:lpstr>
      <vt:lpstr>Energiainvestoinneista elinvoimaa</vt:lpstr>
      <vt:lpstr>Energiainvestoinneista elinvoimaa</vt:lpstr>
      <vt:lpstr>Ihmisen kokoinen Kihniö</vt:lpstr>
      <vt:lpstr>Ihmisen kokoinen Kihniö</vt:lpstr>
      <vt:lpstr>Kihniössä hoituu</vt:lpstr>
    </vt:vector>
  </TitlesOfParts>
  <Company>Kihniön kunta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Kihniön kunta</dc:title>
  <dc:creator>Mäkelä Kristiina</dc:creator>
  <cp:lastModifiedBy>Mäkelä Kristiina</cp:lastModifiedBy>
  <cp:revision>251</cp:revision>
  <cp:lastPrinted>2022-11-08T08:59:13Z</cp:lastPrinted>
  <dcterms:created xsi:type="dcterms:W3CDTF">2017-11-29T13:14:39Z</dcterms:created>
  <dcterms:modified xsi:type="dcterms:W3CDTF">2022-11-09T06:52:45Z</dcterms:modified>
</cp:coreProperties>
</file>